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6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9" y="616153"/>
            <a:ext cx="8986520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0543" y="54355"/>
            <a:ext cx="8582913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3954" y="1185494"/>
            <a:ext cx="8756091" cy="3560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bi.com/tools/dax-date-templat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72580" y="4558995"/>
            <a:ext cx="280098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Georgia"/>
                <a:cs typeface="Georgia"/>
              </a:rPr>
              <a:t>@</a:t>
            </a:r>
            <a:r>
              <a:rPr lang="en-IN" sz="1600" b="1" spc="-5" dirty="0">
                <a:latin typeface="Georgia"/>
                <a:cs typeface="Georgia"/>
              </a:rPr>
              <a:t>R. Ganesh</a:t>
            </a:r>
            <a:endParaRPr sz="1600" dirty="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0510" y="2113533"/>
            <a:ext cx="6062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dirty="0">
                <a:solidFill>
                  <a:srgbClr val="FF0000"/>
                </a:solidFill>
                <a:latin typeface="Segoe UI Black"/>
                <a:cs typeface="Segoe UI Black"/>
              </a:rPr>
              <a:t>DAX:</a:t>
            </a:r>
            <a:r>
              <a:rPr sz="3900" spc="-20" dirty="0">
                <a:solidFill>
                  <a:srgbClr val="FF0000"/>
                </a:solidFill>
                <a:latin typeface="Segoe UI Black"/>
                <a:cs typeface="Segoe UI Black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Segoe UI Black"/>
                <a:cs typeface="Segoe UI Black"/>
              </a:rPr>
              <a:t>From</a:t>
            </a:r>
            <a:r>
              <a:rPr sz="3900" spc="-25" dirty="0">
                <a:solidFill>
                  <a:srgbClr val="FF0000"/>
                </a:solidFill>
                <a:latin typeface="Segoe UI Black"/>
                <a:cs typeface="Segoe UI Black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Segoe UI Black"/>
                <a:cs typeface="Segoe UI Black"/>
              </a:rPr>
              <a:t>Zero</a:t>
            </a:r>
            <a:r>
              <a:rPr sz="3900" dirty="0">
                <a:solidFill>
                  <a:srgbClr val="FF0000"/>
                </a:solidFill>
                <a:latin typeface="Segoe UI Black"/>
                <a:cs typeface="Segoe UI Black"/>
              </a:rPr>
              <a:t> </a:t>
            </a:r>
            <a:r>
              <a:rPr sz="3900" spc="-5" dirty="0">
                <a:solidFill>
                  <a:srgbClr val="FF0000"/>
                </a:solidFill>
                <a:latin typeface="Segoe UI Black"/>
                <a:cs typeface="Segoe UI Black"/>
              </a:rPr>
              <a:t>To </a:t>
            </a:r>
            <a:r>
              <a:rPr sz="3900" dirty="0">
                <a:solidFill>
                  <a:srgbClr val="FF0000"/>
                </a:solidFill>
                <a:latin typeface="Segoe UI Black"/>
                <a:cs typeface="Segoe UI Black"/>
              </a:rPr>
              <a:t>Hero</a:t>
            </a:r>
            <a:endParaRPr sz="3900">
              <a:latin typeface="Segoe UI Black"/>
              <a:cs typeface="Segoe UI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89903" y="3486579"/>
            <a:ext cx="1775459" cy="513961"/>
            <a:chOff x="6089903" y="3293364"/>
            <a:chExt cx="1775459" cy="707148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9903" y="3293364"/>
              <a:ext cx="1775459" cy="7071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7147" y="3323843"/>
              <a:ext cx="1684020" cy="6035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37147" y="3323843"/>
              <a:ext cx="1684020" cy="603885"/>
            </a:xfrm>
            <a:custGeom>
              <a:avLst/>
              <a:gdLst/>
              <a:ahLst/>
              <a:cxnLst/>
              <a:rect l="l" t="t" r="r" b="b"/>
              <a:pathLst>
                <a:path w="1684020" h="603885">
                  <a:moveTo>
                    <a:pt x="1382268" y="603503"/>
                  </a:moveTo>
                  <a:lnTo>
                    <a:pt x="1382268" y="452627"/>
                  </a:lnTo>
                  <a:lnTo>
                    <a:pt x="0" y="452627"/>
                  </a:lnTo>
                  <a:lnTo>
                    <a:pt x="0" y="150875"/>
                  </a:lnTo>
                  <a:lnTo>
                    <a:pt x="1382268" y="150875"/>
                  </a:lnTo>
                  <a:lnTo>
                    <a:pt x="1382268" y="0"/>
                  </a:lnTo>
                  <a:lnTo>
                    <a:pt x="1684020" y="301751"/>
                  </a:lnTo>
                  <a:lnTo>
                    <a:pt x="1382268" y="603503"/>
                  </a:lnTo>
                  <a:close/>
                </a:path>
              </a:pathLst>
            </a:custGeom>
            <a:ln w="9525">
              <a:solidFill>
                <a:srgbClr val="748D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29182" y="3588409"/>
            <a:ext cx="972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Georgia"/>
                <a:cs typeface="Georgia"/>
              </a:rPr>
              <a:t>Swipe</a:t>
            </a:r>
            <a:r>
              <a:rPr sz="1400" spc="-55" dirty="0">
                <a:latin typeface="Georgia"/>
                <a:cs typeface="Georgia"/>
              </a:rPr>
              <a:t> </a:t>
            </a:r>
            <a:r>
              <a:rPr sz="1400" spc="-5" dirty="0">
                <a:latin typeface="Georgia"/>
                <a:cs typeface="Georgia"/>
              </a:rPr>
              <a:t>Right</a:t>
            </a:r>
            <a:endParaRPr sz="14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0054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Column</a:t>
            </a:r>
            <a:r>
              <a:rPr sz="2500" spc="-4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References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872" y="1229995"/>
            <a:ext cx="643953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general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reference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5675" algn="l"/>
              </a:tabLst>
            </a:pPr>
            <a:r>
              <a:rPr sz="1800" spc="-5" dirty="0">
                <a:latin typeface="Arial MT"/>
                <a:cs typeface="Arial MT"/>
              </a:rPr>
              <a:t>'TableName'[ColumnName]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Quotes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omitted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TableName </a:t>
            </a:r>
            <a:r>
              <a:rPr sz="1800" spc="-10" dirty="0">
                <a:latin typeface="Arial MT"/>
                <a:cs typeface="Arial MT"/>
              </a:rPr>
              <a:t>does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spaces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it: omit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quotes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 there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name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TableName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omitted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5" dirty="0">
                <a:latin typeface="Arial MT"/>
                <a:cs typeface="Arial MT"/>
              </a:rPr>
              <a:t>Current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searched</a:t>
            </a:r>
            <a:r>
              <a:rPr sz="1800" dirty="0">
                <a:latin typeface="Arial MT"/>
                <a:cs typeface="Arial MT"/>
              </a:rPr>
              <a:t> for </a:t>
            </a:r>
            <a:r>
              <a:rPr sz="1800" spc="-10" dirty="0">
                <a:latin typeface="Arial MT"/>
                <a:cs typeface="Arial MT"/>
              </a:rPr>
              <a:t>ColumnName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10" dirty="0">
                <a:latin typeface="Arial MT"/>
                <a:cs typeface="Arial MT"/>
              </a:rPr>
              <a:t>Don’t</a:t>
            </a:r>
            <a:r>
              <a:rPr sz="1800" spc="-5" dirty="0">
                <a:latin typeface="Arial MT"/>
                <a:cs typeface="Arial MT"/>
              </a:rPr>
              <a:t> 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it,</a:t>
            </a:r>
            <a:r>
              <a:rPr sz="1800" spc="-10" dirty="0">
                <a:latin typeface="Arial MT"/>
                <a:cs typeface="Arial MT"/>
              </a:rPr>
              <a:t> harder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understand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18034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CALEND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2296" y="2208276"/>
            <a:ext cx="7981950" cy="2726690"/>
            <a:chOff x="82296" y="2208276"/>
            <a:chExt cx="7981950" cy="2726690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2208276"/>
              <a:ext cx="7981950" cy="248793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2255" y="1337564"/>
            <a:ext cx="8408670" cy="315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single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“Date”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containing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contiguous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 given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range,</a:t>
            </a:r>
            <a:r>
              <a:rPr sz="1800" spc="-10" dirty="0">
                <a:latin typeface="Calibri"/>
                <a:cs typeface="Calibri"/>
              </a:rPr>
              <a:t> inclusive.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tabLst>
                <a:tab pos="3108960" algn="l"/>
                <a:tab pos="3609340" algn="l"/>
              </a:tabLst>
            </a:pPr>
            <a:r>
              <a:rPr sz="1800" spc="-5" dirty="0">
                <a:latin typeface="Consolas"/>
                <a:cs typeface="Consolas"/>
              </a:rPr>
              <a:t>CALENDAR</a:t>
            </a:r>
            <a:r>
              <a:rPr sz="180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2005,	1,	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10160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2015,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12,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31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016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10160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CALENDAR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101600" marR="504063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MIN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Sales[Order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Date]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MAX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Sales[Order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Date]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016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5" name="object 5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52" y="631062"/>
            <a:ext cx="8318500" cy="3192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Mark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as</a:t>
            </a:r>
            <a:r>
              <a:rPr sz="2500" b="1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date table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257175" indent="-226060">
              <a:lnSpc>
                <a:spcPct val="100000"/>
              </a:lnSpc>
              <a:buAutoNum type="arabicPeriod"/>
              <a:tabLst>
                <a:tab pos="257810" algn="l"/>
              </a:tabLst>
            </a:pP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</a:t>
            </a:r>
            <a:r>
              <a:rPr sz="1800" spc="-5" dirty="0">
                <a:latin typeface="Calibri"/>
                <a:cs typeface="Calibri"/>
              </a:rPr>
              <a:t>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calendar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/>
            </a:pPr>
            <a:endParaRPr sz="1700">
              <a:latin typeface="Calibri"/>
              <a:cs typeface="Calibri"/>
            </a:endParaRPr>
          </a:p>
          <a:p>
            <a:pPr marL="306705" indent="-275590">
              <a:lnSpc>
                <a:spcPct val="100000"/>
              </a:lnSpc>
              <a:buSzPct val="94444"/>
              <a:buFont typeface="Courier New"/>
              <a:buAutoNum type="arabicPeriod"/>
              <a:tabLst>
                <a:tab pos="307340" algn="l"/>
              </a:tabLst>
            </a:pP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1750">
              <a:latin typeface="Calibri"/>
              <a:cs typeface="Calibri"/>
            </a:endParaRPr>
          </a:p>
          <a:p>
            <a:pPr marL="306705" indent="-275590">
              <a:lnSpc>
                <a:spcPct val="100000"/>
              </a:lnSpc>
              <a:buSzPct val="94444"/>
              <a:buFont typeface="Courier New"/>
              <a:buAutoNum type="arabicPeriod"/>
              <a:tabLst>
                <a:tab pos="307340" algn="l"/>
              </a:tabLst>
            </a:pPr>
            <a:r>
              <a:rPr sz="1800" dirty="0">
                <a:latin typeface="Calibri"/>
                <a:cs typeface="Calibri"/>
              </a:rPr>
              <a:t>Needed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 make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intelligence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relationship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1800">
              <a:latin typeface="Calibri"/>
              <a:cs typeface="Calibri"/>
            </a:endParaRPr>
          </a:p>
          <a:p>
            <a:pPr marL="257175" indent="-22606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57810" algn="l"/>
              </a:tabLst>
            </a:pP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marked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dirty="0">
                <a:latin typeface="Calibri"/>
                <a:cs typeface="Calibri"/>
              </a:rPr>
              <a:t> table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1700">
              <a:latin typeface="Calibri"/>
              <a:cs typeface="Calibri"/>
            </a:endParaRPr>
          </a:p>
          <a:p>
            <a:pPr marL="306705" indent="-275590">
              <a:lnSpc>
                <a:spcPct val="100000"/>
              </a:lnSpc>
              <a:buSzPct val="94444"/>
              <a:buFont typeface="Courier New"/>
              <a:buAutoNum type="arabicPeriod"/>
              <a:tabLst>
                <a:tab pos="307340" algn="l"/>
              </a:tabLst>
            </a:pPr>
            <a:r>
              <a:rPr sz="1800" dirty="0">
                <a:latin typeface="Calibri"/>
                <a:cs typeface="Calibri"/>
              </a:rPr>
              <a:t>Used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client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metadata</a:t>
            </a:r>
            <a:r>
              <a:rPr sz="1800" spc="-5" dirty="0">
                <a:latin typeface="Calibri"/>
                <a:cs typeface="Calibri"/>
              </a:rPr>
              <a:t> information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29178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Set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sorting options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2255" y="1328420"/>
            <a:ext cx="4540885" cy="250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Month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alphabetically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spcBef>
                <a:spcPts val="95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April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not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first</a:t>
            </a:r>
            <a:r>
              <a:rPr sz="1800" dirty="0">
                <a:latin typeface="Calibri"/>
                <a:cs typeface="Calibri"/>
              </a:rPr>
              <a:t> month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 sorting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options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proper</a:t>
            </a:r>
            <a:r>
              <a:rPr sz="1800" dirty="0">
                <a:latin typeface="Calibri"/>
                <a:cs typeface="Calibri"/>
              </a:rPr>
              <a:t> way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Beware 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granularity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spcBef>
                <a:spcPts val="100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1:1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31311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Using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multiple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2255" y="1328420"/>
            <a:ext cx="4654550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Date is often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spcBef>
                <a:spcPts val="95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Many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Many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How</a:t>
            </a:r>
            <a:r>
              <a:rPr sz="1800" dirty="0">
                <a:latin typeface="Calibri"/>
                <a:cs typeface="Calibri"/>
              </a:rPr>
              <a:t> many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tables?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spcBef>
                <a:spcPts val="95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Try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spcBef>
                <a:spcPts val="5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needed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Many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 </a:t>
            </a:r>
            <a:r>
              <a:rPr sz="1800" dirty="0">
                <a:latin typeface="Calibri"/>
                <a:cs typeface="Calibri"/>
              </a:rPr>
              <a:t>tables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lead 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confusion</a:t>
            </a:r>
            <a:endParaRPr sz="1800">
              <a:latin typeface="Calibri"/>
              <a:cs typeface="Calibri"/>
            </a:endParaRPr>
          </a:p>
          <a:p>
            <a:pPr marL="1007744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issues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10" dirty="0">
                <a:latin typeface="Calibri"/>
                <a:cs typeface="Calibri"/>
              </a:rPr>
              <a:t>slicing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proper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naming convention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407" y="2357373"/>
            <a:ext cx="41744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Time</a:t>
            </a:r>
            <a:r>
              <a:rPr sz="28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intelligence</a:t>
            </a:r>
            <a:r>
              <a:rPr sz="28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8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5407" y="1772539"/>
            <a:ext cx="2527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intelligence functions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5" name="object 5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52" y="631062"/>
            <a:ext cx="3926840" cy="295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What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is time</a:t>
            </a:r>
            <a:r>
              <a:rPr sz="2500" b="1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intelligence?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495300" indent="-410845">
              <a:lnSpc>
                <a:spcPct val="100000"/>
              </a:lnSpc>
              <a:spcBef>
                <a:spcPts val="1639"/>
              </a:spcBef>
              <a:buFont typeface="Courier New"/>
              <a:buAutoNum type="arabicPeriod"/>
              <a:tabLst>
                <a:tab pos="495934" algn="l"/>
              </a:tabLst>
            </a:pPr>
            <a:r>
              <a:rPr sz="1800" dirty="0">
                <a:latin typeface="Calibri"/>
                <a:cs typeface="Calibri"/>
              </a:rPr>
              <a:t>Many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different topics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spcBef>
                <a:spcPts val="95"/>
              </a:spcBef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Year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Quarter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dirty="0">
                <a:latin typeface="Calibri"/>
                <a:cs typeface="Calibri"/>
              </a:rPr>
              <a:t>Running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Total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period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 </a:t>
            </a:r>
            <a:r>
              <a:rPr sz="180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Working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days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computation</a:t>
            </a:r>
            <a:endParaRPr sz="1800">
              <a:latin typeface="Calibri"/>
              <a:cs typeface="Calibri"/>
            </a:endParaRPr>
          </a:p>
          <a:p>
            <a:pPr marL="1080770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Fiscal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5" name="object 5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52" y="631062"/>
            <a:ext cx="4070985" cy="321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Aggregations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over</a:t>
            </a:r>
            <a:r>
              <a:rPr sz="25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time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639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Many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aggregations</a:t>
            </a:r>
            <a:endParaRPr sz="1800">
              <a:latin typeface="Calibri"/>
              <a:cs typeface="Calibri"/>
            </a:endParaRPr>
          </a:p>
          <a:p>
            <a:pPr marL="1080770" indent="-81280">
              <a:lnSpc>
                <a:spcPct val="100000"/>
              </a:lnSpc>
              <a:spcBef>
                <a:spcPts val="95"/>
              </a:spcBef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YTD: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Year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080770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dirty="0">
                <a:latin typeface="Calibri"/>
                <a:cs typeface="Calibri"/>
              </a:rPr>
              <a:t>QTD: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Quarter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080770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81405" algn="l"/>
              </a:tabLst>
            </a:pPr>
            <a:r>
              <a:rPr sz="1800" spc="-5" dirty="0">
                <a:latin typeface="Calibri"/>
                <a:cs typeface="Calibri"/>
              </a:rPr>
              <a:t>MTD: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Month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alibri"/>
              <a:cs typeface="Calibri"/>
            </a:endParaRPr>
          </a:p>
          <a:p>
            <a:pPr marL="8509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They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date table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some understanding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40678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Sales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2015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up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to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05-15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(v1)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244" y="1744979"/>
            <a:ext cx="7503795" cy="3189605"/>
            <a:chOff x="47244" y="1744979"/>
            <a:chExt cx="7503795" cy="3189605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" y="1744979"/>
              <a:ext cx="7503414" cy="303504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5900" y="1245234"/>
            <a:ext cx="6506209" cy="333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Using CALCULATE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dates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period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summarize.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12700" marR="37274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SalesAmount20150515</a:t>
            </a:r>
            <a:r>
              <a:rPr sz="1800" spc="-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:=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CALCULATE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12700" marR="31007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SUM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FILTER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ALL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AND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('Date'[Date]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&gt;=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2015,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1,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&lt;=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2015,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5,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15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40678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Sales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2015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up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to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05-15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(v2)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155" y="1927860"/>
            <a:ext cx="7501890" cy="3006725"/>
            <a:chOff x="105155" y="1927860"/>
            <a:chExt cx="7501890" cy="3006725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1927860"/>
              <a:ext cx="7501890" cy="248640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5900" y="1245234"/>
            <a:ext cx="5083175" cy="296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3946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replace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 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DATESBETWEEN.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result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always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column.</a:t>
            </a:r>
            <a:endParaRPr sz="1800">
              <a:latin typeface="Calibri"/>
              <a:cs typeface="Calibri"/>
            </a:endParaRPr>
          </a:p>
          <a:p>
            <a:pPr marL="69850" marR="2247265">
              <a:lnSpc>
                <a:spcPct val="100000"/>
              </a:lnSpc>
              <a:spcBef>
                <a:spcPts val="1555"/>
              </a:spcBef>
            </a:pPr>
            <a:r>
              <a:rPr sz="1800" spc="-5" dirty="0">
                <a:latin typeface="Consolas"/>
                <a:cs typeface="Consolas"/>
              </a:rPr>
              <a:t>SalesAmount20150515</a:t>
            </a:r>
            <a:r>
              <a:rPr sz="1800" spc="-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:=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CALCULATE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SUM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DATESBETWEEN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'Date'[Date],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2015, 1,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5" dirty="0">
                <a:latin typeface="Consolas"/>
                <a:cs typeface="Consolas"/>
              </a:rPr>
              <a:t> ),DATE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2015, 5, 15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357060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Sales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Year-To-Date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(v1)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155" y="1927860"/>
            <a:ext cx="7501890" cy="3006725"/>
            <a:chOff x="105155" y="1927860"/>
            <a:chExt cx="7501890" cy="3006725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1927860"/>
              <a:ext cx="7501890" cy="27607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5900" y="1245234"/>
            <a:ext cx="8590280" cy="324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Replace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static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dates using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expressions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retrieve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day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current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69850" marR="650748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latin typeface="Consolas"/>
                <a:cs typeface="Consolas"/>
              </a:rPr>
              <a:t>Sale</a:t>
            </a:r>
            <a:r>
              <a:rPr sz="1800" dirty="0">
                <a:latin typeface="Consolas"/>
                <a:cs typeface="Consolas"/>
              </a:rPr>
              <a:t>s</a:t>
            </a:r>
            <a:r>
              <a:rPr sz="1800" spc="-5" dirty="0">
                <a:latin typeface="Consolas"/>
                <a:cs typeface="Consolas"/>
              </a:rPr>
              <a:t>Am</a:t>
            </a:r>
            <a:r>
              <a:rPr sz="1800" dirty="0">
                <a:latin typeface="Consolas"/>
                <a:cs typeface="Consolas"/>
              </a:rPr>
              <a:t>o</a:t>
            </a:r>
            <a:r>
              <a:rPr sz="1800" spc="-5" dirty="0">
                <a:latin typeface="Consolas"/>
                <a:cs typeface="Consolas"/>
              </a:rPr>
              <a:t>unt</a:t>
            </a:r>
            <a:r>
              <a:rPr sz="1800" dirty="0">
                <a:latin typeface="Consolas"/>
                <a:cs typeface="Consolas"/>
              </a:rPr>
              <a:t>Y</a:t>
            </a:r>
            <a:r>
              <a:rPr sz="1800" spc="-5" dirty="0">
                <a:latin typeface="Consolas"/>
                <a:cs typeface="Consolas"/>
              </a:rPr>
              <a:t>TD</a:t>
            </a:r>
            <a:r>
              <a:rPr sz="1800" spc="-10" dirty="0">
                <a:latin typeface="Consolas"/>
                <a:cs typeface="Consolas"/>
              </a:rPr>
              <a:t>:=  </a:t>
            </a:r>
            <a:r>
              <a:rPr sz="1800" spc="-5" dirty="0">
                <a:latin typeface="Consolas"/>
                <a:cs typeface="Consolas"/>
              </a:rPr>
              <a:t>CALCULATE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SUM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DATESBETWEEN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'Date'[Date],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YEAR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MAX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1,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),MAX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6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4628515" cy="427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Measures</a:t>
            </a:r>
            <a:endParaRPr sz="2500">
              <a:latin typeface="Arial"/>
              <a:cs typeface="Arial"/>
            </a:endParaRPr>
          </a:p>
          <a:p>
            <a:pPr marL="547370">
              <a:lnSpc>
                <a:spcPct val="100000"/>
              </a:lnSpc>
              <a:spcBef>
                <a:spcPts val="1925"/>
              </a:spcBef>
              <a:tabLst>
                <a:tab pos="884555" algn="l"/>
              </a:tabLst>
            </a:pPr>
            <a:r>
              <a:rPr sz="1700" dirty="0">
                <a:latin typeface="Arial MT"/>
                <a:cs typeface="Arial MT"/>
              </a:rPr>
              <a:t>1.	</a:t>
            </a:r>
            <a:r>
              <a:rPr sz="1700" spc="-5" dirty="0">
                <a:latin typeface="Arial MT"/>
                <a:cs typeface="Arial MT"/>
              </a:rPr>
              <a:t>Written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using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DAX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547370">
              <a:lnSpc>
                <a:spcPct val="100000"/>
              </a:lnSpc>
              <a:tabLst>
                <a:tab pos="884555" algn="l"/>
              </a:tabLst>
            </a:pPr>
            <a:r>
              <a:rPr sz="1700" dirty="0">
                <a:latin typeface="Arial MT"/>
                <a:cs typeface="Arial MT"/>
              </a:rPr>
              <a:t>1.	Do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work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row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row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 MT"/>
              <a:cs typeface="Arial MT"/>
            </a:endParaRPr>
          </a:p>
          <a:p>
            <a:pPr marL="547370">
              <a:lnSpc>
                <a:spcPct val="100000"/>
              </a:lnSpc>
              <a:tabLst>
                <a:tab pos="884555" algn="l"/>
              </a:tabLst>
            </a:pPr>
            <a:r>
              <a:rPr sz="1700" dirty="0">
                <a:latin typeface="Arial MT"/>
                <a:cs typeface="Arial MT"/>
              </a:rPr>
              <a:t>1.	</a:t>
            </a:r>
            <a:r>
              <a:rPr sz="1700" spc="-5" dirty="0">
                <a:latin typeface="Arial MT"/>
                <a:cs typeface="Arial MT"/>
              </a:rPr>
              <a:t>Instead,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tables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aggregators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547370">
              <a:lnSpc>
                <a:spcPct val="100000"/>
              </a:lnSpc>
              <a:tabLst>
                <a:tab pos="884555" algn="l"/>
              </a:tabLst>
            </a:pPr>
            <a:r>
              <a:rPr sz="1700" dirty="0">
                <a:latin typeface="Arial MT"/>
                <a:cs typeface="Arial MT"/>
              </a:rPr>
              <a:t>1.	Do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not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have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«current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row»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concept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884555" indent="-337820">
              <a:lnSpc>
                <a:spcPct val="100000"/>
              </a:lnSpc>
              <a:buAutoNum type="arabicPeriod"/>
              <a:tabLst>
                <a:tab pos="884555" algn="l"/>
                <a:tab pos="885190" algn="l"/>
              </a:tabLst>
            </a:pPr>
            <a:r>
              <a:rPr sz="1700" dirty="0">
                <a:latin typeface="Arial MT"/>
                <a:cs typeface="Arial MT"/>
              </a:rPr>
              <a:t>Examples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GrossMargin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dirty="0">
                <a:latin typeface="Arial MT"/>
                <a:cs typeface="Arial MT"/>
              </a:rPr>
              <a:t>is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calculated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column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spcBef>
                <a:spcPts val="5"/>
              </a:spcBef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but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can</a:t>
            </a:r>
            <a:r>
              <a:rPr sz="1700" spc="-5" dirty="0">
                <a:latin typeface="Arial MT"/>
                <a:cs typeface="Arial MT"/>
              </a:rPr>
              <a:t> be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measure, </a:t>
            </a:r>
            <a:r>
              <a:rPr sz="1700" spc="-5" dirty="0">
                <a:latin typeface="Arial MT"/>
                <a:cs typeface="Arial MT"/>
              </a:rPr>
              <a:t>too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GrossMargin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%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dirty="0">
                <a:latin typeface="Arial MT"/>
                <a:cs typeface="Arial MT"/>
              </a:rPr>
              <a:t>must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be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measure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4719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Year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to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date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(Time</a:t>
            </a:r>
            <a:r>
              <a:rPr sz="2500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Intelligence)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155" y="1927860"/>
            <a:ext cx="7501890" cy="3006725"/>
            <a:chOff x="105155" y="1927860"/>
            <a:chExt cx="7501890" cy="3006725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1927860"/>
              <a:ext cx="7501890" cy="27607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5900" y="1245234"/>
            <a:ext cx="8590280" cy="324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Replace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static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dates using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expressions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retrieve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day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current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69850" marR="6507480">
              <a:lnSpc>
                <a:spcPct val="100000"/>
              </a:lnSpc>
              <a:spcBef>
                <a:spcPts val="1515"/>
              </a:spcBef>
            </a:pPr>
            <a:r>
              <a:rPr sz="1800" spc="-5" dirty="0">
                <a:latin typeface="Consolas"/>
                <a:cs typeface="Consolas"/>
              </a:rPr>
              <a:t>Sale</a:t>
            </a:r>
            <a:r>
              <a:rPr sz="1800" dirty="0">
                <a:latin typeface="Consolas"/>
                <a:cs typeface="Consolas"/>
              </a:rPr>
              <a:t>s</a:t>
            </a:r>
            <a:r>
              <a:rPr sz="1800" spc="-5" dirty="0">
                <a:latin typeface="Consolas"/>
                <a:cs typeface="Consolas"/>
              </a:rPr>
              <a:t>Am</a:t>
            </a:r>
            <a:r>
              <a:rPr sz="1800" dirty="0">
                <a:latin typeface="Consolas"/>
                <a:cs typeface="Consolas"/>
              </a:rPr>
              <a:t>o</a:t>
            </a:r>
            <a:r>
              <a:rPr sz="1800" spc="-5" dirty="0">
                <a:latin typeface="Consolas"/>
                <a:cs typeface="Consolas"/>
              </a:rPr>
              <a:t>unt</a:t>
            </a:r>
            <a:r>
              <a:rPr sz="1800" dirty="0">
                <a:latin typeface="Consolas"/>
                <a:cs typeface="Consolas"/>
              </a:rPr>
              <a:t>Y</a:t>
            </a:r>
            <a:r>
              <a:rPr sz="1800" spc="-5" dirty="0">
                <a:latin typeface="Consolas"/>
                <a:cs typeface="Consolas"/>
              </a:rPr>
              <a:t>TD</a:t>
            </a:r>
            <a:r>
              <a:rPr sz="1800" spc="-10" dirty="0">
                <a:latin typeface="Consolas"/>
                <a:cs typeface="Consolas"/>
              </a:rPr>
              <a:t>:=  </a:t>
            </a:r>
            <a:r>
              <a:rPr sz="1800" spc="-5" dirty="0">
                <a:latin typeface="Consolas"/>
                <a:cs typeface="Consolas"/>
              </a:rPr>
              <a:t>CALCULATE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SUM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10" dirty="0">
                <a:latin typeface="Consolas"/>
                <a:cs typeface="Consolas"/>
              </a:rPr>
              <a:t>DATESBETWEEN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'Date'[Date],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DATE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YEAR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MAX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),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1, </a:t>
            </a:r>
            <a:r>
              <a:rPr sz="1800" dirty="0">
                <a:latin typeface="Consolas"/>
                <a:cs typeface="Consolas"/>
              </a:rPr>
              <a:t>1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),MAX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'Date'[Date]</a:t>
            </a:r>
            <a:r>
              <a:rPr sz="1800" spc="-6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  <a:p>
            <a:pPr marL="698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39979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Year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to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date: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easy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way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7244" y="2621279"/>
            <a:ext cx="7503795" cy="2313305"/>
            <a:chOff x="47244" y="2621279"/>
            <a:chExt cx="7503795" cy="2313305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" y="2621279"/>
              <a:ext cx="7503414" cy="193776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15900" y="1475308"/>
            <a:ext cx="5973445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TOTALYTD: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“DAX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dummies”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version.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hides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presence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CALCULATE, so </a:t>
            </a:r>
            <a:r>
              <a:rPr sz="1800" dirty="0">
                <a:latin typeface="Calibri"/>
                <a:cs typeface="Calibri"/>
              </a:rPr>
              <a:t>we </a:t>
            </a:r>
            <a:r>
              <a:rPr sz="1800" spc="-5" dirty="0">
                <a:latin typeface="Calibri"/>
                <a:cs typeface="Calibri"/>
              </a:rPr>
              <a:t>suggest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Calibri"/>
              <a:cs typeface="Calibri"/>
            </a:endParaRPr>
          </a:p>
          <a:p>
            <a:pPr marL="12700" marR="3823970">
              <a:lnSpc>
                <a:spcPct val="200100"/>
              </a:lnSpc>
            </a:pPr>
            <a:r>
              <a:rPr sz="1800" spc="-5" dirty="0">
                <a:latin typeface="Consolas"/>
                <a:cs typeface="Consolas"/>
              </a:rPr>
              <a:t>SalesAmountYTD</a:t>
            </a:r>
            <a:r>
              <a:rPr sz="1800" spc="-9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:=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TOTALYTD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12700" marR="256794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SUM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'Date'[Date]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onsolas"/>
                <a:cs typeface="Consolas"/>
              </a:rPr>
              <a:t>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302196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Handling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fiscal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year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9247" y="2185416"/>
            <a:ext cx="7416800" cy="2774950"/>
            <a:chOff x="79247" y="2185416"/>
            <a:chExt cx="7416800" cy="2774950"/>
          </a:xfrm>
        </p:grpSpPr>
        <p:sp>
          <p:nvSpPr>
            <p:cNvPr id="9" name="object 9"/>
            <p:cNvSpPr/>
            <p:nvPr/>
          </p:nvSpPr>
          <p:spPr>
            <a:xfrm>
              <a:off x="6215633" y="4484370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3" y="4484370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47" y="2185416"/>
              <a:ext cx="7416546" cy="276072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93954" y="1185494"/>
            <a:ext cx="6849109" cy="356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last, </a:t>
            </a:r>
            <a:r>
              <a:rPr sz="1800" spc="-10" dirty="0">
                <a:latin typeface="Calibri"/>
                <a:cs typeface="Calibri"/>
              </a:rPr>
              <a:t>optional,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parameter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fiscal </a:t>
            </a:r>
            <a:r>
              <a:rPr sz="1800" dirty="0">
                <a:latin typeface="Calibri"/>
                <a:cs typeface="Calibri"/>
              </a:rPr>
              <a:t>year.</a:t>
            </a:r>
            <a:endParaRPr sz="1800">
              <a:latin typeface="Calibri"/>
              <a:cs typeface="Calibri"/>
            </a:endParaRPr>
          </a:p>
          <a:p>
            <a:pPr marL="12700" marR="3810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Default: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12-31 </a:t>
            </a:r>
            <a:r>
              <a:rPr sz="1800" spc="-5" dirty="0">
                <a:latin typeface="Calibri"/>
                <a:cs typeface="Calibri"/>
              </a:rPr>
              <a:t>(or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31/12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–you 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any</a:t>
            </a:r>
            <a:r>
              <a:rPr sz="1800" spc="-5" dirty="0">
                <a:latin typeface="Calibri"/>
                <a:cs typeface="Calibri"/>
              </a:rPr>
              <a:t> format regardless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locale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settings).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Calibri"/>
              <a:cs typeface="Calibri"/>
            </a:endParaRPr>
          </a:p>
          <a:p>
            <a:pPr marL="6604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SalesAmountYTD:=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6604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TOTALYTD</a:t>
            </a:r>
            <a:r>
              <a:rPr sz="1800" spc="-1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(SUM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),'Date'[Date],"</a:t>
            </a:r>
            <a:r>
              <a:rPr sz="1800" b="1" spc="-5" dirty="0">
                <a:solidFill>
                  <a:srgbClr val="C00000"/>
                </a:solidFill>
                <a:latin typeface="Consolas"/>
                <a:cs typeface="Consolas"/>
              </a:rPr>
              <a:t>06-</a:t>
            </a:r>
            <a:endParaRPr sz="1800">
              <a:latin typeface="Consolas"/>
              <a:cs typeface="Consolas"/>
            </a:endParaRPr>
          </a:p>
          <a:p>
            <a:pPr marL="66040">
              <a:lnSpc>
                <a:spcPct val="100000"/>
              </a:lnSpc>
            </a:pPr>
            <a:r>
              <a:rPr sz="1800" b="1" spc="-10" dirty="0">
                <a:solidFill>
                  <a:srgbClr val="C00000"/>
                </a:solidFill>
                <a:latin typeface="Consolas"/>
                <a:cs typeface="Consolas"/>
              </a:rPr>
              <a:t>30</a:t>
            </a:r>
            <a:r>
              <a:rPr sz="1800" spc="-10" dirty="0">
                <a:latin typeface="Consolas"/>
                <a:cs typeface="Consolas"/>
              </a:rPr>
              <a:t>")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6604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SalesAmountYTD:=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66040">
              <a:lnSpc>
                <a:spcPct val="100000"/>
              </a:lnSpc>
            </a:pPr>
            <a:r>
              <a:rPr sz="1800" spc="-5" dirty="0">
                <a:latin typeface="Consolas"/>
                <a:cs typeface="Consolas"/>
              </a:rPr>
              <a:t>CALCULATE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(SUM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Sales[SalesAmount]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),DATESYTD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(</a:t>
            </a:r>
            <a:endParaRPr sz="1800">
              <a:latin typeface="Consolas"/>
              <a:cs typeface="Consolas"/>
            </a:endParaRPr>
          </a:p>
          <a:p>
            <a:pPr marL="66040">
              <a:lnSpc>
                <a:spcPct val="100000"/>
              </a:lnSpc>
              <a:spcBef>
                <a:spcPts val="15"/>
              </a:spcBef>
            </a:pPr>
            <a:r>
              <a:rPr sz="1800" b="1" spc="-5" dirty="0">
                <a:latin typeface="Consolas"/>
                <a:cs typeface="Consolas"/>
              </a:rPr>
              <a:t>'Date'[Date</a:t>
            </a:r>
            <a:r>
              <a:rPr sz="1800" spc="-5" dirty="0">
                <a:latin typeface="Consolas"/>
                <a:cs typeface="Consolas"/>
              </a:rPr>
              <a:t>],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"</a:t>
            </a:r>
            <a:r>
              <a:rPr sz="1800" b="1" spc="-5" dirty="0">
                <a:solidFill>
                  <a:srgbClr val="C00000"/>
                </a:solidFill>
                <a:latin typeface="Consolas"/>
                <a:cs typeface="Consolas"/>
              </a:rPr>
              <a:t>06-30</a:t>
            </a:r>
            <a:r>
              <a:rPr sz="1800" spc="-5" dirty="0">
                <a:latin typeface="Consolas"/>
                <a:cs typeface="Consolas"/>
              </a:rPr>
              <a:t>"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))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5039360" cy="35013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Naming</a:t>
            </a:r>
            <a:r>
              <a:rPr sz="2500" b="1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Convention</a:t>
            </a:r>
            <a:endParaRPr sz="2500">
              <a:latin typeface="Arial"/>
              <a:cs typeface="Arial"/>
            </a:endParaRPr>
          </a:p>
          <a:p>
            <a:pPr marL="884555" indent="-337820">
              <a:lnSpc>
                <a:spcPct val="100000"/>
              </a:lnSpc>
              <a:spcBef>
                <a:spcPts val="1925"/>
              </a:spcBef>
              <a:buAutoNum type="arabicPeriod"/>
              <a:tabLst>
                <a:tab pos="884555" algn="l"/>
                <a:tab pos="885190" algn="l"/>
              </a:tabLst>
            </a:pPr>
            <a:r>
              <a:rPr sz="1700" dirty="0">
                <a:latin typeface="Arial MT"/>
                <a:cs typeface="Arial MT"/>
              </a:rPr>
              <a:t>Measures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should not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belong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dirty="0">
                <a:latin typeface="Arial MT"/>
                <a:cs typeface="Arial MT"/>
              </a:rPr>
              <a:t> a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table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dirty="0">
                <a:latin typeface="Arial MT"/>
                <a:cs typeface="Arial MT"/>
              </a:rPr>
              <a:t>Avoid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table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name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[Margin%] instead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Sales[Margin%]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dirty="0">
                <a:latin typeface="Arial MT"/>
                <a:cs typeface="Arial MT"/>
              </a:rPr>
              <a:t>Easier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move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another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table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dirty="0">
                <a:latin typeface="Arial MT"/>
                <a:cs typeface="Arial MT"/>
              </a:rPr>
              <a:t>Easier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identify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as </a:t>
            </a:r>
            <a:r>
              <a:rPr sz="1700" dirty="0">
                <a:latin typeface="Arial MT"/>
                <a:cs typeface="Arial MT"/>
              </a:rPr>
              <a:t>a measure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884555" indent="-337820">
              <a:lnSpc>
                <a:spcPct val="100000"/>
              </a:lnSpc>
              <a:buAutoNum type="arabicPeriod"/>
              <a:tabLst>
                <a:tab pos="884555" algn="l"/>
                <a:tab pos="885190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this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syntax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when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reference: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spcBef>
                <a:spcPts val="5"/>
              </a:spcBef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Columns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→</a:t>
            </a:r>
            <a:r>
              <a:rPr sz="1700" spc="-5" dirty="0">
                <a:latin typeface="Arial MT"/>
                <a:cs typeface="Arial MT"/>
              </a:rPr>
              <a:t> Table[Column]</a:t>
            </a:r>
            <a:endParaRPr sz="1700">
              <a:latin typeface="Arial MT"/>
              <a:cs typeface="Arial MT"/>
            </a:endParaRPr>
          </a:p>
          <a:p>
            <a:pPr marL="1478280" lvl="1" indent="-137160">
              <a:lnSpc>
                <a:spcPct val="100000"/>
              </a:lnSpc>
              <a:buChar char="•"/>
              <a:tabLst>
                <a:tab pos="1478915" algn="l"/>
              </a:tabLst>
            </a:pPr>
            <a:r>
              <a:rPr sz="1700" spc="-5" dirty="0">
                <a:latin typeface="Arial MT"/>
                <a:cs typeface="Arial MT"/>
              </a:rPr>
              <a:t>Measures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5" dirty="0">
                <a:latin typeface="Arial MT"/>
                <a:cs typeface="Arial MT"/>
              </a:rPr>
              <a:t>→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[Measure]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5838190" cy="3586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Measures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vs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Calculated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Columns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362075" indent="-337185">
              <a:lnSpc>
                <a:spcPct val="100000"/>
              </a:lnSpc>
              <a:buAutoNum type="arabicPeriod"/>
              <a:tabLst>
                <a:tab pos="1361440" algn="l"/>
                <a:tab pos="1362075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column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when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spc="-5" dirty="0">
                <a:latin typeface="Arial MT"/>
                <a:cs typeface="Arial MT"/>
              </a:rPr>
              <a:t>Need to</a:t>
            </a:r>
            <a:r>
              <a:rPr sz="1700" dirty="0">
                <a:latin typeface="Arial MT"/>
                <a:cs typeface="Arial MT"/>
              </a:rPr>
              <a:t> slice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or </a:t>
            </a:r>
            <a:r>
              <a:rPr sz="1700" dirty="0">
                <a:latin typeface="Arial MT"/>
                <a:cs typeface="Arial MT"/>
              </a:rPr>
              <a:t>filter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dirty="0">
                <a:latin typeface="Arial MT"/>
                <a:cs typeface="Arial MT"/>
              </a:rPr>
              <a:t> value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362075" indent="-337185">
              <a:lnSpc>
                <a:spcPct val="100000"/>
              </a:lnSpc>
              <a:buAutoNum type="arabicPeriod"/>
              <a:tabLst>
                <a:tab pos="1361440" algn="l"/>
                <a:tab pos="1362075" algn="l"/>
              </a:tabLst>
            </a:pPr>
            <a:r>
              <a:rPr sz="1700" dirty="0">
                <a:latin typeface="Arial MT"/>
                <a:cs typeface="Arial MT"/>
              </a:rPr>
              <a:t>Use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measure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Calculate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percentages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Calculate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ratios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spc="-5" dirty="0">
                <a:latin typeface="Arial MT"/>
                <a:cs typeface="Arial MT"/>
              </a:rPr>
              <a:t>Need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complex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aggregations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362075" indent="-337185">
              <a:lnSpc>
                <a:spcPct val="100000"/>
              </a:lnSpc>
              <a:buAutoNum type="arabicPeriod"/>
              <a:tabLst>
                <a:tab pos="1361440" algn="l"/>
                <a:tab pos="1362075" algn="l"/>
              </a:tabLst>
            </a:pPr>
            <a:r>
              <a:rPr sz="1700" dirty="0">
                <a:latin typeface="Arial MT"/>
                <a:cs typeface="Arial MT"/>
              </a:rPr>
              <a:t>Space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CPU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usage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spc="-5" dirty="0">
                <a:latin typeface="Arial MT"/>
                <a:cs typeface="Arial MT"/>
              </a:rPr>
              <a:t>Columns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consume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memory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5" dirty="0">
                <a:latin typeface="Arial MT"/>
                <a:cs typeface="Arial MT"/>
              </a:rPr>
              <a:t> 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model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Measures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consume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CPU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at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query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time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5836920" cy="306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Aggregation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Functions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362075" indent="-337185">
              <a:lnSpc>
                <a:spcPct val="100000"/>
              </a:lnSpc>
              <a:buAutoNum type="arabicPeriod"/>
              <a:tabLst>
                <a:tab pos="1361440" algn="l"/>
                <a:tab pos="1362075" algn="l"/>
              </a:tabLst>
            </a:pPr>
            <a:r>
              <a:rPr sz="1700" dirty="0">
                <a:latin typeface="Arial MT"/>
                <a:cs typeface="Arial MT"/>
              </a:rPr>
              <a:t>Useful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aggregate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values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SUM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AVERAGE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spc="-5" dirty="0">
                <a:latin typeface="Arial MT"/>
                <a:cs typeface="Arial MT"/>
              </a:rPr>
              <a:t>MIN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MAX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397510" marR="1768475" indent="-397510" algn="r">
              <a:lnSpc>
                <a:spcPct val="100000"/>
              </a:lnSpc>
              <a:buAutoNum type="arabicPeriod"/>
              <a:tabLst>
                <a:tab pos="397510" algn="l"/>
                <a:tab pos="398145" algn="l"/>
              </a:tabLst>
            </a:pPr>
            <a:r>
              <a:rPr sz="1700" dirty="0">
                <a:latin typeface="Arial MT"/>
                <a:cs typeface="Arial MT"/>
              </a:rPr>
              <a:t>Aggregate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only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column</a:t>
            </a:r>
            <a:endParaRPr sz="1700">
              <a:latin typeface="Arial MT"/>
              <a:cs typeface="Arial MT"/>
            </a:endParaRPr>
          </a:p>
          <a:p>
            <a:pPr marL="137160" marR="1796414" lvl="1" indent="-137160" algn="r">
              <a:lnSpc>
                <a:spcPct val="100000"/>
              </a:lnSpc>
              <a:buChar char="•"/>
              <a:tabLst>
                <a:tab pos="137160" algn="l"/>
              </a:tabLst>
            </a:pPr>
            <a:r>
              <a:rPr sz="1700" dirty="0">
                <a:latin typeface="Arial MT"/>
                <a:cs typeface="Arial MT"/>
              </a:rPr>
              <a:t>SUM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(</a:t>
            </a:r>
            <a:r>
              <a:rPr sz="1700" spc="-5" dirty="0">
                <a:latin typeface="Arial MT"/>
                <a:cs typeface="Arial MT"/>
              </a:rPr>
              <a:t> Orders[Price]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)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SUM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(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Orders[Price]</a:t>
            </a:r>
            <a:r>
              <a:rPr sz="1700" dirty="0">
                <a:latin typeface="Arial MT"/>
                <a:cs typeface="Arial MT"/>
              </a:rPr>
              <a:t> * </a:t>
            </a:r>
            <a:r>
              <a:rPr sz="1700" spc="-5" dirty="0">
                <a:latin typeface="Arial MT"/>
                <a:cs typeface="Arial MT"/>
              </a:rPr>
              <a:t>Orders[Quantity]</a:t>
            </a:r>
            <a:r>
              <a:rPr sz="1700" spc="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)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6974205" cy="384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The «X» Aggregation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Functions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362075" indent="-337185">
              <a:lnSpc>
                <a:spcPct val="100000"/>
              </a:lnSpc>
              <a:buAutoNum type="arabicPeriod"/>
              <a:tabLst>
                <a:tab pos="1361440" algn="l"/>
                <a:tab pos="1362075" algn="l"/>
              </a:tabLst>
            </a:pPr>
            <a:r>
              <a:rPr sz="1700" spc="-5" dirty="0">
                <a:latin typeface="Arial MT"/>
                <a:cs typeface="Arial MT"/>
              </a:rPr>
              <a:t>Iterators: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useful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 </a:t>
            </a:r>
            <a:r>
              <a:rPr sz="1700" dirty="0">
                <a:latin typeface="Arial MT"/>
                <a:cs typeface="Arial MT"/>
              </a:rPr>
              <a:t>aggregate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formulas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SUMX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AVERAGEX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MINX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MAXX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362075" marR="5080" indent="-337185">
              <a:lnSpc>
                <a:spcPct val="100000"/>
              </a:lnSpc>
              <a:tabLst>
                <a:tab pos="1361440" algn="l"/>
              </a:tabLst>
            </a:pPr>
            <a:r>
              <a:rPr sz="1700" dirty="0">
                <a:latin typeface="Arial MT"/>
                <a:cs typeface="Arial MT"/>
              </a:rPr>
              <a:t>1.	</a:t>
            </a:r>
            <a:r>
              <a:rPr sz="1700" spc="-5" dirty="0">
                <a:latin typeface="Arial MT"/>
                <a:cs typeface="Arial MT"/>
              </a:rPr>
              <a:t>Iterate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over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table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evaluate the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expression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each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row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423035" indent="-398145">
              <a:lnSpc>
                <a:spcPct val="100000"/>
              </a:lnSpc>
              <a:buAutoNum type="arabicPeriod"/>
              <a:tabLst>
                <a:tab pos="1422400" algn="l"/>
                <a:tab pos="1423035" algn="l"/>
              </a:tabLst>
            </a:pPr>
            <a:r>
              <a:rPr sz="1700" spc="-5" dirty="0">
                <a:latin typeface="Arial MT"/>
                <a:cs typeface="Arial MT"/>
              </a:rPr>
              <a:t>Always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receive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two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parameters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Table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iterate</a:t>
            </a:r>
            <a:endParaRPr sz="1700">
              <a:latin typeface="Arial MT"/>
              <a:cs typeface="Arial MT"/>
            </a:endParaRPr>
          </a:p>
          <a:p>
            <a:pPr marL="1955800" lvl="1" indent="-137160">
              <a:lnSpc>
                <a:spcPct val="100000"/>
              </a:lnSpc>
              <a:buChar char="•"/>
              <a:tabLst>
                <a:tab pos="1956435" algn="l"/>
              </a:tabLst>
            </a:pPr>
            <a:r>
              <a:rPr sz="1700" dirty="0">
                <a:latin typeface="Arial MT"/>
                <a:cs typeface="Arial MT"/>
              </a:rPr>
              <a:t>Formula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evaluate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each</a:t>
            </a:r>
            <a:r>
              <a:rPr sz="1700" dirty="0">
                <a:latin typeface="Arial MT"/>
                <a:cs typeface="Arial MT"/>
              </a:rPr>
              <a:t> row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8364855" cy="1169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Example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Of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SUMX</a:t>
            </a:r>
            <a:endParaRPr sz="25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  <a:spcBef>
                <a:spcPts val="1925"/>
              </a:spcBef>
            </a:pPr>
            <a:r>
              <a:rPr sz="1700" dirty="0">
                <a:latin typeface="Arial MT"/>
                <a:cs typeface="Arial MT"/>
              </a:rPr>
              <a:t>For each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row in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Sales table,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evaluates</a:t>
            </a:r>
            <a:r>
              <a:rPr sz="1700" spc="-5" dirty="0">
                <a:latin typeface="Arial MT"/>
                <a:cs typeface="Arial MT"/>
              </a:rPr>
              <a:t> 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formula,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then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sum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up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all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results.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Inside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formula,</a:t>
            </a:r>
            <a:r>
              <a:rPr sz="170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there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«current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row».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5526405" cy="856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SUM</a:t>
            </a:r>
            <a:r>
              <a:rPr sz="2500" b="1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or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SUMX?</a:t>
            </a:r>
            <a:endParaRPr sz="2500">
              <a:latin typeface="Arial"/>
              <a:cs typeface="Arial"/>
            </a:endParaRPr>
          </a:p>
          <a:p>
            <a:pPr marL="518159">
              <a:lnSpc>
                <a:spcPct val="100000"/>
              </a:lnSpc>
              <a:spcBef>
                <a:spcPts val="1505"/>
              </a:spcBef>
            </a:pPr>
            <a:r>
              <a:rPr sz="1700" spc="-5" dirty="0">
                <a:latin typeface="Arial MT"/>
                <a:cs typeface="Arial MT"/>
              </a:rPr>
              <a:t>Actually,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SUM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 nothing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but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syntax</a:t>
            </a:r>
            <a:r>
              <a:rPr sz="1700" spc="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sugar</a:t>
            </a:r>
            <a:r>
              <a:rPr sz="1700" spc="-5" dirty="0">
                <a:latin typeface="Arial MT"/>
                <a:cs typeface="Arial MT"/>
              </a:rPr>
              <a:t> for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SUMX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13587" y="1760220"/>
            <a:ext cx="7649209" cy="3182620"/>
            <a:chOff x="513587" y="1760220"/>
            <a:chExt cx="7649209" cy="31826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" y="1760220"/>
              <a:ext cx="7648956" cy="31821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75" y="1805940"/>
              <a:ext cx="4130040" cy="31242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5309" y="1802130"/>
              <a:ext cx="7530465" cy="3063240"/>
            </a:xfrm>
            <a:custGeom>
              <a:avLst/>
              <a:gdLst/>
              <a:ahLst/>
              <a:cxnLst/>
              <a:rect l="l" t="t" r="r" b="b"/>
              <a:pathLst>
                <a:path w="7530465" h="3063240">
                  <a:moveTo>
                    <a:pt x="7530083" y="0"/>
                  </a:moveTo>
                  <a:lnTo>
                    <a:pt x="0" y="0"/>
                  </a:lnTo>
                  <a:lnTo>
                    <a:pt x="0" y="3063239"/>
                  </a:lnTo>
                  <a:lnTo>
                    <a:pt x="7530083" y="3063239"/>
                  </a:lnTo>
                  <a:lnTo>
                    <a:pt x="753008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75309" y="1802129"/>
            <a:ext cx="7530465" cy="306324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660"/>
              </a:spcBef>
            </a:pPr>
            <a:r>
              <a:rPr sz="1700" spc="-5" dirty="0">
                <a:latin typeface="Georgia"/>
                <a:cs typeface="Georgia"/>
              </a:rPr>
              <a:t>--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--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 This</a:t>
            </a:r>
            <a:r>
              <a:rPr sz="1700" spc="-2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is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the compact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format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for</a:t>
            </a:r>
            <a:r>
              <a:rPr sz="1700" spc="-2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a</a:t>
            </a:r>
            <a:r>
              <a:rPr sz="1700" spc="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SUM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spc="-5" dirty="0">
                <a:latin typeface="Georgia"/>
                <a:cs typeface="Georgia"/>
              </a:rPr>
              <a:t>--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b="1" dirty="0">
                <a:latin typeface="Georgia"/>
                <a:cs typeface="Georgia"/>
              </a:rPr>
              <a:t>SUM</a:t>
            </a:r>
            <a:r>
              <a:rPr sz="1700" b="1" spc="-25" dirty="0">
                <a:latin typeface="Georgia"/>
                <a:cs typeface="Georgia"/>
              </a:rPr>
              <a:t> </a:t>
            </a:r>
            <a:r>
              <a:rPr sz="1700" b="1" dirty="0">
                <a:latin typeface="Georgia"/>
                <a:cs typeface="Georgia"/>
              </a:rPr>
              <a:t>(</a:t>
            </a:r>
            <a:r>
              <a:rPr sz="1700" b="1" spc="-20" dirty="0">
                <a:latin typeface="Georgia"/>
                <a:cs typeface="Georgia"/>
              </a:rPr>
              <a:t> </a:t>
            </a:r>
            <a:r>
              <a:rPr sz="1700" b="1" dirty="0">
                <a:latin typeface="Georgia"/>
                <a:cs typeface="Georgia"/>
              </a:rPr>
              <a:t>Sales[Quantity]</a:t>
            </a:r>
            <a:r>
              <a:rPr sz="1700" b="1" spc="-40" dirty="0">
                <a:latin typeface="Georgia"/>
                <a:cs typeface="Georgia"/>
              </a:rPr>
              <a:t> </a:t>
            </a:r>
            <a:r>
              <a:rPr sz="1700" b="1" dirty="0">
                <a:latin typeface="Georgia"/>
                <a:cs typeface="Georgia"/>
              </a:rPr>
              <a:t>)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latin typeface="Georgia"/>
                <a:cs typeface="Georgia"/>
              </a:rPr>
              <a:t>--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--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Internally,</a:t>
            </a:r>
            <a:r>
              <a:rPr sz="1700" spc="-3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this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is</a:t>
            </a:r>
            <a:r>
              <a:rPr sz="1700" spc="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translated</a:t>
            </a:r>
            <a:r>
              <a:rPr sz="1700" spc="-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into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spc="-5" dirty="0">
                <a:latin typeface="Georgia"/>
                <a:cs typeface="Georgia"/>
              </a:rPr>
              <a:t>--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b="1" dirty="0">
                <a:latin typeface="Georgia"/>
                <a:cs typeface="Georgia"/>
              </a:rPr>
              <a:t>SUMX</a:t>
            </a:r>
            <a:r>
              <a:rPr sz="1700" b="1" spc="-60" dirty="0">
                <a:latin typeface="Georgia"/>
                <a:cs typeface="Georgia"/>
              </a:rPr>
              <a:t> </a:t>
            </a:r>
            <a:r>
              <a:rPr sz="1700" b="1" dirty="0">
                <a:latin typeface="Georgia"/>
                <a:cs typeface="Georgia"/>
              </a:rPr>
              <a:t>(</a:t>
            </a:r>
            <a:endParaRPr sz="1700">
              <a:latin typeface="Georgia"/>
              <a:cs typeface="Georgia"/>
            </a:endParaRPr>
          </a:p>
          <a:p>
            <a:pPr marL="548005" marR="5231130">
              <a:lnSpc>
                <a:spcPct val="100000"/>
              </a:lnSpc>
            </a:pPr>
            <a:r>
              <a:rPr sz="1700" b="1" dirty="0">
                <a:latin typeface="Georgia"/>
                <a:cs typeface="Georgia"/>
              </a:rPr>
              <a:t>Sales, </a:t>
            </a:r>
            <a:r>
              <a:rPr sz="1700" b="1" spc="5" dirty="0">
                <a:latin typeface="Georgia"/>
                <a:cs typeface="Georgia"/>
              </a:rPr>
              <a:t> </a:t>
            </a:r>
            <a:r>
              <a:rPr sz="1700" b="1" dirty="0">
                <a:latin typeface="Georgia"/>
                <a:cs typeface="Georgia"/>
              </a:rPr>
              <a:t>Sales[</a:t>
            </a:r>
            <a:r>
              <a:rPr sz="1700" b="1" spc="-10" dirty="0">
                <a:latin typeface="Georgia"/>
                <a:cs typeface="Georgia"/>
              </a:rPr>
              <a:t>Q</a:t>
            </a:r>
            <a:r>
              <a:rPr sz="1700" b="1" dirty="0">
                <a:latin typeface="Georgia"/>
                <a:cs typeface="Georgia"/>
              </a:rPr>
              <a:t>uanti</a:t>
            </a:r>
            <a:r>
              <a:rPr sz="1700" b="1" spc="-10" dirty="0">
                <a:latin typeface="Georgia"/>
                <a:cs typeface="Georgia"/>
              </a:rPr>
              <a:t>t</a:t>
            </a:r>
            <a:r>
              <a:rPr sz="1700" b="1" dirty="0">
                <a:latin typeface="Georgia"/>
                <a:cs typeface="Georgia"/>
              </a:rPr>
              <a:t>y]</a:t>
            </a:r>
            <a:endParaRPr sz="1700">
              <a:latin typeface="Georgia"/>
              <a:cs typeface="Georgia"/>
            </a:endParaRPr>
          </a:p>
          <a:p>
            <a:pPr marL="548005">
              <a:lnSpc>
                <a:spcPct val="100000"/>
              </a:lnSpc>
            </a:pPr>
            <a:r>
              <a:rPr sz="1700" b="1" dirty="0">
                <a:latin typeface="Georgia"/>
                <a:cs typeface="Georgia"/>
              </a:rPr>
              <a:t>)</a:t>
            </a:r>
            <a:endParaRPr sz="17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1772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b="1" spc="-5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Operator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9577" y="1707261"/>
            <a:ext cx="6485255" cy="2358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9250" algn="l"/>
              </a:tabLst>
            </a:pPr>
            <a:r>
              <a:rPr sz="1700" dirty="0">
                <a:latin typeface="Arial MT"/>
                <a:cs typeface="Arial MT"/>
              </a:rPr>
              <a:t>1.	Verify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if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result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expression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included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 a list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values: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latin typeface="Arial MT"/>
                <a:cs typeface="Arial MT"/>
              </a:rPr>
              <a:t>Customer[State]</a:t>
            </a:r>
            <a:r>
              <a:rPr sz="1700" spc="25" dirty="0">
                <a:latin typeface="Arial MT"/>
                <a:cs typeface="Arial MT"/>
              </a:rPr>
              <a:t> </a:t>
            </a:r>
            <a:r>
              <a:rPr sz="1700" b="1" spc="-5" dirty="0">
                <a:latin typeface="Arial"/>
                <a:cs typeface="Arial"/>
              </a:rPr>
              <a:t>IN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{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"WA",</a:t>
            </a:r>
            <a:r>
              <a:rPr sz="1700" spc="-5" dirty="0">
                <a:latin typeface="Arial MT"/>
                <a:cs typeface="Arial MT"/>
              </a:rPr>
              <a:t> "NY", </a:t>
            </a:r>
            <a:r>
              <a:rPr sz="1700" dirty="0">
                <a:latin typeface="Arial MT"/>
                <a:cs typeface="Arial MT"/>
              </a:rPr>
              <a:t>"CA"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}</a:t>
            </a:r>
            <a:endParaRPr sz="1700">
              <a:latin typeface="Arial MT"/>
              <a:cs typeface="Arial MT"/>
            </a:endParaRPr>
          </a:p>
          <a:p>
            <a:pPr marL="349250" marR="1380490" indent="-337185">
              <a:lnSpc>
                <a:spcPts val="4079"/>
              </a:lnSpc>
              <a:spcBef>
                <a:spcPts val="475"/>
              </a:spcBef>
              <a:tabLst>
                <a:tab pos="349250" algn="l"/>
              </a:tabLst>
            </a:pPr>
            <a:r>
              <a:rPr sz="1700" dirty="0">
                <a:latin typeface="Arial MT"/>
                <a:cs typeface="Arial MT"/>
              </a:rPr>
              <a:t>1.	</a:t>
            </a:r>
            <a:r>
              <a:rPr sz="1700" spc="-5" dirty="0">
                <a:latin typeface="Arial MT"/>
                <a:cs typeface="Arial MT"/>
              </a:rPr>
              <a:t>It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would</a:t>
            </a:r>
            <a:r>
              <a:rPr sz="1700" dirty="0">
                <a:latin typeface="Arial MT"/>
                <a:cs typeface="Arial MT"/>
              </a:rPr>
              <a:t> require multiple </a:t>
            </a:r>
            <a:r>
              <a:rPr sz="1700" b="1" spc="-5" dirty="0">
                <a:latin typeface="Arial"/>
                <a:cs typeface="Arial"/>
              </a:rPr>
              <a:t>OR </a:t>
            </a:r>
            <a:r>
              <a:rPr sz="1700" dirty="0">
                <a:latin typeface="Arial MT"/>
                <a:cs typeface="Arial MT"/>
              </a:rPr>
              <a:t>conditions </a:t>
            </a:r>
            <a:r>
              <a:rPr sz="1700" spc="-5" dirty="0">
                <a:latin typeface="Arial MT"/>
                <a:cs typeface="Arial MT"/>
              </a:rPr>
              <a:t>otherwise: </a:t>
            </a:r>
            <a:r>
              <a:rPr sz="1700" spc="-459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Customer[State]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= </a:t>
            </a:r>
            <a:r>
              <a:rPr sz="1700" spc="-5" dirty="0">
                <a:latin typeface="Arial MT"/>
                <a:cs typeface="Arial MT"/>
              </a:rPr>
              <a:t>"WA"</a:t>
            </a:r>
            <a:endParaRPr sz="1700">
              <a:latin typeface="Arial MT"/>
              <a:cs typeface="Arial MT"/>
            </a:endParaRPr>
          </a:p>
          <a:p>
            <a:pPr marL="349250">
              <a:lnSpc>
                <a:spcPts val="1565"/>
              </a:lnSpc>
            </a:pPr>
            <a:r>
              <a:rPr sz="1700" dirty="0">
                <a:latin typeface="Arial MT"/>
                <a:cs typeface="Arial MT"/>
              </a:rPr>
              <a:t>||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Customer[State]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=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"NY"</a:t>
            </a:r>
            <a:endParaRPr sz="170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</a:pPr>
            <a:r>
              <a:rPr sz="1700" dirty="0">
                <a:latin typeface="Arial MT"/>
                <a:cs typeface="Arial MT"/>
              </a:rPr>
              <a:t>||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Customer[State]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=</a:t>
            </a:r>
            <a:r>
              <a:rPr sz="1700" spc="-5" dirty="0">
                <a:latin typeface="Arial MT"/>
                <a:cs typeface="Arial MT"/>
              </a:rPr>
              <a:t> "CA"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7488555" cy="1250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DIVIDE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Function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681990" marR="5080">
              <a:lnSpc>
                <a:spcPct val="100000"/>
              </a:lnSpc>
            </a:pPr>
            <a:r>
              <a:rPr sz="1700" dirty="0">
                <a:latin typeface="Arial MT"/>
                <a:cs typeface="Arial MT"/>
              </a:rPr>
              <a:t>Divide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useful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avoid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using </a:t>
            </a:r>
            <a:r>
              <a:rPr sz="1700" spc="-10" dirty="0">
                <a:latin typeface="Arial MT"/>
                <a:cs typeface="Arial MT"/>
              </a:rPr>
              <a:t>IF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inside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expression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check </a:t>
            </a:r>
            <a:r>
              <a:rPr sz="1700" spc="-5" dirty="0">
                <a:latin typeface="Arial MT"/>
                <a:cs typeface="Arial MT"/>
              </a:rPr>
              <a:t>for</a:t>
            </a:r>
            <a:r>
              <a:rPr sz="1700" dirty="0">
                <a:latin typeface="Arial MT"/>
                <a:cs typeface="Arial MT"/>
              </a:rPr>
              <a:t> zero </a:t>
            </a:r>
            <a:r>
              <a:rPr sz="1700" spc="-4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denominators. </a:t>
            </a:r>
            <a:r>
              <a:rPr sz="1700" spc="-5" dirty="0">
                <a:latin typeface="Arial MT"/>
                <a:cs typeface="Arial MT"/>
              </a:rPr>
              <a:t>It</a:t>
            </a:r>
            <a:r>
              <a:rPr sz="1700" dirty="0">
                <a:latin typeface="Arial MT"/>
                <a:cs typeface="Arial MT"/>
              </a:rPr>
              <a:t> is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also</a:t>
            </a:r>
            <a:r>
              <a:rPr sz="1700" spc="-5" dirty="0">
                <a:latin typeface="Arial MT"/>
                <a:cs typeface="Arial MT"/>
              </a:rPr>
              <a:t> faster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using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IF.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75131" y="1946154"/>
            <a:ext cx="8103234" cy="3182620"/>
            <a:chOff x="675131" y="1946154"/>
            <a:chExt cx="8103234" cy="31826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1" y="1946154"/>
              <a:ext cx="8103108" cy="31821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19" y="1991862"/>
              <a:ext cx="4428744" cy="31257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6853" y="1988057"/>
              <a:ext cx="7984490" cy="3063240"/>
            </a:xfrm>
            <a:custGeom>
              <a:avLst/>
              <a:gdLst/>
              <a:ahLst/>
              <a:cxnLst/>
              <a:rect l="l" t="t" r="r" b="b"/>
              <a:pathLst>
                <a:path w="7984490" h="3063240">
                  <a:moveTo>
                    <a:pt x="7984235" y="0"/>
                  </a:moveTo>
                  <a:lnTo>
                    <a:pt x="0" y="0"/>
                  </a:lnTo>
                  <a:lnTo>
                    <a:pt x="0" y="3063240"/>
                  </a:lnTo>
                  <a:lnTo>
                    <a:pt x="7984235" y="3063240"/>
                  </a:lnTo>
                  <a:lnTo>
                    <a:pt x="7984235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6854" y="1988057"/>
            <a:ext cx="7984490" cy="306324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547370">
              <a:lnSpc>
                <a:spcPct val="100000"/>
              </a:lnSpc>
              <a:spcBef>
                <a:spcPts val="665"/>
              </a:spcBef>
            </a:pP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1700" spc="-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(</a:t>
            </a:r>
            <a:endParaRPr sz="1700">
              <a:latin typeface="Georgia"/>
              <a:cs typeface="Georgia"/>
            </a:endParaRPr>
          </a:p>
          <a:p>
            <a:pPr marL="547370" marR="3340735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Sales[SalesAmount] </a:t>
            </a: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&lt;&gt; 0, </a:t>
            </a:r>
            <a:r>
              <a:rPr sz="1700" spc="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Sales[GrossMargin] </a:t>
            </a: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/ Sales[SalesAmount], </a:t>
            </a:r>
            <a:r>
              <a:rPr sz="1700" spc="-4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0)</a:t>
            </a:r>
            <a:endParaRPr sz="1700">
              <a:latin typeface="Georgia"/>
              <a:cs typeface="Georgia"/>
            </a:endParaRPr>
          </a:p>
          <a:p>
            <a:pPr marL="547370" marR="4012565">
              <a:lnSpc>
                <a:spcPct val="200000"/>
              </a:lnSpc>
            </a:pP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You can write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it 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better </a:t>
            </a:r>
            <a:r>
              <a:rPr sz="1700" dirty="0">
                <a:solidFill>
                  <a:srgbClr val="FF0000"/>
                </a:solidFill>
                <a:latin typeface="Georgia"/>
                <a:cs typeface="Georgia"/>
              </a:rPr>
              <a:t>with </a:t>
            </a:r>
            <a:r>
              <a:rPr sz="1700" spc="-5" dirty="0">
                <a:solidFill>
                  <a:srgbClr val="FF0000"/>
                </a:solidFill>
                <a:latin typeface="Georgia"/>
                <a:cs typeface="Georgia"/>
              </a:rPr>
              <a:t>DIVIDE </a:t>
            </a:r>
            <a:r>
              <a:rPr sz="1700" spc="-40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DIVIDE</a:t>
            </a: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 (</a:t>
            </a:r>
            <a:endParaRPr sz="1700">
              <a:latin typeface="Georgia"/>
              <a:cs typeface="Georgia"/>
            </a:endParaRPr>
          </a:p>
          <a:p>
            <a:pPr marL="547370" marR="5447665" algn="just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Georgia"/>
                <a:cs typeface="Georgia"/>
              </a:rPr>
              <a:t>Sales[GrossMargin], </a:t>
            </a:r>
            <a:r>
              <a:rPr sz="1700" spc="-4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Sales[SalesAmount], </a:t>
            </a:r>
            <a:r>
              <a:rPr sz="1700" spc="-4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Georgia"/>
                <a:cs typeface="Georgia"/>
              </a:rPr>
              <a:t>0)</a:t>
            </a:r>
            <a:endParaRPr sz="1700">
              <a:latin typeface="Georgia"/>
              <a:cs typeface="Georg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39216"/>
            <a:ext cx="29324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r>
              <a:rPr sz="2500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Language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7439" y="1795094"/>
            <a:ext cx="4647565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Language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●"/>
              <a:tabLst>
                <a:tab pos="812165" algn="l"/>
                <a:tab pos="812800" algn="l"/>
              </a:tabLst>
            </a:pPr>
            <a:r>
              <a:rPr sz="1800" spc="-15" dirty="0">
                <a:latin typeface="Arial MT"/>
                <a:cs typeface="Arial MT"/>
              </a:rPr>
              <a:t>Power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●"/>
              <a:tabLst>
                <a:tab pos="812165" algn="l"/>
                <a:tab pos="812800" algn="l"/>
              </a:tabLst>
            </a:pPr>
            <a:r>
              <a:rPr sz="1800" spc="-10" dirty="0">
                <a:latin typeface="Arial MT"/>
                <a:cs typeface="Arial MT"/>
              </a:rPr>
              <a:t>Analytics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Service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Tabular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buChar char="●"/>
              <a:tabLst>
                <a:tab pos="812165" algn="l"/>
                <a:tab pos="812800" algn="l"/>
              </a:tabLst>
            </a:pPr>
            <a:r>
              <a:rPr sz="1800" spc="-15" dirty="0">
                <a:latin typeface="Arial MT"/>
                <a:cs typeface="Arial MT"/>
              </a:rPr>
              <a:t>Power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Pivot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latin typeface="Arial MT"/>
                <a:cs typeface="Arial MT"/>
              </a:rPr>
              <a:t>1.	</a:t>
            </a:r>
            <a:r>
              <a:rPr sz="1800" dirty="0">
                <a:latin typeface="Arial MT"/>
                <a:cs typeface="Arial MT"/>
              </a:rPr>
              <a:t>DAX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Simple,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 </a:t>
            </a: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 easy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latin typeface="Arial MT"/>
                <a:cs typeface="Arial MT"/>
              </a:rPr>
              <a:t>1.	New Programming Concepts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Patterns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746759" y="1769364"/>
            <a:ext cx="7983220" cy="3325495"/>
          </a:xfrm>
          <a:custGeom>
            <a:avLst/>
            <a:gdLst/>
            <a:ahLst/>
            <a:cxnLst/>
            <a:rect l="l" t="t" r="r" b="b"/>
            <a:pathLst>
              <a:path w="7983220" h="3325495">
                <a:moveTo>
                  <a:pt x="7982711" y="0"/>
                </a:moveTo>
                <a:lnTo>
                  <a:pt x="0" y="0"/>
                </a:lnTo>
                <a:lnTo>
                  <a:pt x="0" y="3325367"/>
                </a:lnTo>
                <a:lnTo>
                  <a:pt x="7982711" y="3325367"/>
                </a:lnTo>
                <a:lnTo>
                  <a:pt x="79827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05485"/>
            <a:ext cx="6420485" cy="411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Using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Variables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681990">
              <a:lnSpc>
                <a:spcPct val="100000"/>
              </a:lnSpc>
            </a:pPr>
            <a:r>
              <a:rPr sz="1700" dirty="0">
                <a:latin typeface="Arial MT"/>
                <a:cs typeface="Arial MT"/>
              </a:rPr>
              <a:t>Very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useful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dirty="0">
                <a:latin typeface="Arial MT"/>
                <a:cs typeface="Arial MT"/>
              </a:rPr>
              <a:t> avoid repeating subexpressions in</a:t>
            </a:r>
            <a:r>
              <a:rPr sz="1700" spc="-5" dirty="0">
                <a:latin typeface="Arial MT"/>
                <a:cs typeface="Arial MT"/>
              </a:rPr>
              <a:t> your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code.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 MT"/>
              <a:cs typeface="Arial MT"/>
            </a:endParaRPr>
          </a:p>
          <a:p>
            <a:pPr marL="1216025">
              <a:lnSpc>
                <a:spcPct val="100000"/>
              </a:lnSpc>
            </a:pPr>
            <a:r>
              <a:rPr sz="1700" dirty="0">
                <a:latin typeface="Georgia"/>
                <a:cs typeface="Georgia"/>
              </a:rPr>
              <a:t>VAR</a:t>
            </a:r>
            <a:endParaRPr sz="1700">
              <a:latin typeface="Georgia"/>
              <a:cs typeface="Georgia"/>
            </a:endParaRPr>
          </a:p>
          <a:p>
            <a:pPr marL="1216025" marR="1323340">
              <a:lnSpc>
                <a:spcPct val="200000"/>
              </a:lnSpc>
            </a:pPr>
            <a:r>
              <a:rPr sz="1700" dirty="0">
                <a:latin typeface="Georgia"/>
                <a:cs typeface="Georgia"/>
              </a:rPr>
              <a:t>TotalQuantity = </a:t>
            </a:r>
            <a:r>
              <a:rPr sz="1700" spc="-5" dirty="0">
                <a:latin typeface="Georgia"/>
                <a:cs typeface="Georgia"/>
              </a:rPr>
              <a:t>SUM </a:t>
            </a:r>
            <a:r>
              <a:rPr sz="1700" dirty="0">
                <a:latin typeface="Georgia"/>
                <a:cs typeface="Georgia"/>
              </a:rPr>
              <a:t>( </a:t>
            </a:r>
            <a:r>
              <a:rPr sz="1700" spc="-5" dirty="0">
                <a:latin typeface="Georgia"/>
                <a:cs typeface="Georgia"/>
              </a:rPr>
              <a:t>Sales[Quantity] </a:t>
            </a:r>
            <a:r>
              <a:rPr sz="1700" dirty="0">
                <a:latin typeface="Georgia"/>
                <a:cs typeface="Georgia"/>
              </a:rPr>
              <a:t>) </a:t>
            </a:r>
            <a:r>
              <a:rPr sz="1700" spc="-400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RETURN</a:t>
            </a:r>
            <a:endParaRPr sz="17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800">
              <a:latin typeface="Georgia"/>
              <a:cs typeface="Georgia"/>
            </a:endParaRPr>
          </a:p>
          <a:p>
            <a:pPr marL="1216025">
              <a:lnSpc>
                <a:spcPct val="100000"/>
              </a:lnSpc>
              <a:tabLst>
                <a:tab pos="1638300" algn="l"/>
              </a:tabLst>
            </a:pPr>
            <a:r>
              <a:rPr sz="1700" dirty="0">
                <a:latin typeface="Georgia"/>
                <a:cs typeface="Georgia"/>
              </a:rPr>
              <a:t>IF	(</a:t>
            </a:r>
            <a:endParaRPr sz="1700">
              <a:latin typeface="Georgia"/>
              <a:cs typeface="Georgia"/>
            </a:endParaRPr>
          </a:p>
          <a:p>
            <a:pPr marL="1216025">
              <a:lnSpc>
                <a:spcPct val="100000"/>
              </a:lnSpc>
            </a:pPr>
            <a:r>
              <a:rPr sz="1700" dirty="0">
                <a:latin typeface="Georgia"/>
                <a:cs typeface="Georgia"/>
              </a:rPr>
              <a:t>TotalQuantity</a:t>
            </a:r>
            <a:r>
              <a:rPr sz="1700" spc="-70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&gt;</a:t>
            </a:r>
            <a:r>
              <a:rPr sz="1700" spc="-35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1000,</a:t>
            </a:r>
            <a:endParaRPr sz="1700">
              <a:latin typeface="Georgia"/>
              <a:cs typeface="Georgia"/>
            </a:endParaRPr>
          </a:p>
          <a:p>
            <a:pPr marL="1216025">
              <a:lnSpc>
                <a:spcPct val="100000"/>
              </a:lnSpc>
            </a:pPr>
            <a:r>
              <a:rPr sz="1700" dirty="0">
                <a:latin typeface="Georgia"/>
                <a:cs typeface="Georgia"/>
              </a:rPr>
              <a:t>TotalQuantity</a:t>
            </a:r>
            <a:r>
              <a:rPr sz="1700" spc="-65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*</a:t>
            </a:r>
            <a:r>
              <a:rPr sz="1700" spc="-30" dirty="0">
                <a:latin typeface="Georgia"/>
                <a:cs typeface="Georgia"/>
              </a:rPr>
              <a:t> </a:t>
            </a:r>
            <a:r>
              <a:rPr sz="1700" spc="-5" dirty="0">
                <a:latin typeface="Georgia"/>
                <a:cs typeface="Georgia"/>
              </a:rPr>
              <a:t>0.95,</a:t>
            </a:r>
            <a:endParaRPr sz="1700">
              <a:latin typeface="Georgia"/>
              <a:cs typeface="Georgia"/>
            </a:endParaRPr>
          </a:p>
          <a:p>
            <a:pPr marL="1216025">
              <a:lnSpc>
                <a:spcPct val="100000"/>
              </a:lnSpc>
            </a:pPr>
            <a:r>
              <a:rPr sz="1700" dirty="0">
                <a:latin typeface="Georgia"/>
                <a:cs typeface="Georgia"/>
              </a:rPr>
              <a:t>TotalQuantity</a:t>
            </a:r>
            <a:r>
              <a:rPr sz="1700" spc="-60" dirty="0">
                <a:latin typeface="Georgia"/>
                <a:cs typeface="Georgia"/>
              </a:rPr>
              <a:t> </a:t>
            </a:r>
            <a:r>
              <a:rPr sz="1700" dirty="0">
                <a:latin typeface="Georgia"/>
                <a:cs typeface="Georgia"/>
              </a:rPr>
              <a:t>*</a:t>
            </a:r>
            <a:r>
              <a:rPr sz="1700" spc="-20" dirty="0">
                <a:latin typeface="Georgia"/>
                <a:cs typeface="Georgia"/>
              </a:rPr>
              <a:t> </a:t>
            </a:r>
            <a:r>
              <a:rPr sz="1700" spc="-5" dirty="0">
                <a:latin typeface="Georgia"/>
                <a:cs typeface="Georgia"/>
              </a:rPr>
              <a:t>1.25</a:t>
            </a:r>
            <a:endParaRPr sz="1700">
              <a:latin typeface="Georgia"/>
              <a:cs typeface="Georgia"/>
            </a:endParaRPr>
          </a:p>
          <a:p>
            <a:pPr marL="1216025">
              <a:lnSpc>
                <a:spcPct val="100000"/>
              </a:lnSpc>
            </a:pPr>
            <a:r>
              <a:rPr sz="1700" dirty="0">
                <a:latin typeface="Georgia"/>
                <a:cs typeface="Georgia"/>
              </a:rPr>
              <a:t>)</a:t>
            </a:r>
            <a:endParaRPr sz="1700">
              <a:latin typeface="Georgia"/>
              <a:cs typeface="Georg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7007225" cy="384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Relational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Functions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RELATED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spc="-5" dirty="0">
                <a:latin typeface="Arial MT"/>
                <a:cs typeface="Arial MT"/>
              </a:rPr>
              <a:t>Follows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relationships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returns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value</a:t>
            </a:r>
            <a:r>
              <a:rPr sz="1700" spc="-5" dirty="0">
                <a:latin typeface="Arial MT"/>
                <a:cs typeface="Arial MT"/>
              </a:rPr>
              <a:t> of</a:t>
            </a:r>
            <a:r>
              <a:rPr sz="1700" dirty="0">
                <a:latin typeface="Arial MT"/>
                <a:cs typeface="Arial MT"/>
              </a:rPr>
              <a:t> a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column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RELATEDTABLE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spc="-5" dirty="0">
                <a:latin typeface="Arial MT"/>
                <a:cs typeface="Arial MT"/>
              </a:rPr>
              <a:t>Follows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relationships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returns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all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rows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 relationship</a:t>
            </a:r>
            <a:endParaRPr sz="1700">
              <a:latin typeface="Arial MT"/>
              <a:cs typeface="Arial MT"/>
            </a:endParaRPr>
          </a:p>
          <a:p>
            <a:pPr marL="1285875">
              <a:lnSpc>
                <a:spcPct val="100000"/>
              </a:lnSpc>
            </a:pPr>
            <a:r>
              <a:rPr sz="1700" spc="-10" dirty="0">
                <a:latin typeface="Arial MT"/>
                <a:cs typeface="Arial MT"/>
              </a:rPr>
              <a:t>with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current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one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spc="-5" dirty="0">
                <a:latin typeface="Arial MT"/>
                <a:cs typeface="Arial MT"/>
              </a:rPr>
              <a:t>It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doesn’t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matter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how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long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chain </a:t>
            </a:r>
            <a:r>
              <a:rPr sz="1700" spc="-5" dirty="0">
                <a:latin typeface="Arial MT"/>
                <a:cs typeface="Arial MT"/>
              </a:rPr>
              <a:t>of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relationships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275715" lvl="1" indent="-137160">
              <a:lnSpc>
                <a:spcPct val="100000"/>
              </a:lnSpc>
              <a:buChar char="•"/>
              <a:tabLst>
                <a:tab pos="1276350" algn="l"/>
              </a:tabLst>
            </a:pPr>
            <a:r>
              <a:rPr sz="1700" dirty="0">
                <a:latin typeface="Arial MT"/>
                <a:cs typeface="Arial MT"/>
              </a:rPr>
              <a:t>All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relationships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must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 </a:t>
            </a:r>
            <a:r>
              <a:rPr sz="1700" spc="-5" dirty="0">
                <a:latin typeface="Arial MT"/>
                <a:cs typeface="Arial MT"/>
              </a:rPr>
              <a:t>the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 </a:t>
            </a:r>
            <a:r>
              <a:rPr sz="1700" spc="-5" dirty="0">
                <a:latin typeface="Arial MT"/>
                <a:cs typeface="Arial MT"/>
              </a:rPr>
              <a:t>direction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9444" y="1730502"/>
            <a:ext cx="5663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Some</a:t>
            </a:r>
            <a:r>
              <a:rPr sz="2000" b="1" spc="-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functions</a:t>
            </a:r>
            <a:r>
              <a:rPr sz="2000" b="1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return</a:t>
            </a:r>
            <a:r>
              <a:rPr sz="2000" b="1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tables</a:t>
            </a:r>
            <a:r>
              <a:rPr sz="2000" b="1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instead</a:t>
            </a:r>
            <a:r>
              <a:rPr sz="2000" b="1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154CC"/>
                </a:solidFill>
                <a:latin typeface="Arial"/>
                <a:cs typeface="Arial"/>
              </a:rPr>
              <a:t>of</a:t>
            </a:r>
            <a:r>
              <a:rPr sz="20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1154CC"/>
                </a:solidFill>
                <a:latin typeface="Arial"/>
                <a:cs typeface="Arial"/>
              </a:rPr>
              <a:t>values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9444" y="2411425"/>
            <a:ext cx="31680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1154CC"/>
                </a:solidFill>
                <a:latin typeface="Georgia"/>
                <a:cs typeface="Georgia"/>
              </a:rPr>
              <a:t>Table</a:t>
            </a:r>
            <a:r>
              <a:rPr sz="3000" b="1" spc="-85" dirty="0">
                <a:solidFill>
                  <a:srgbClr val="1154CC"/>
                </a:solidFill>
                <a:latin typeface="Georgia"/>
                <a:cs typeface="Georgia"/>
              </a:rPr>
              <a:t> </a:t>
            </a:r>
            <a:r>
              <a:rPr sz="3000" b="1" spc="-5" dirty="0">
                <a:solidFill>
                  <a:srgbClr val="1154CC"/>
                </a:solidFill>
                <a:latin typeface="Georgia"/>
                <a:cs typeface="Georgia"/>
              </a:rPr>
              <a:t>Functions</a:t>
            </a:r>
            <a:endParaRPr sz="3000">
              <a:latin typeface="Georgia"/>
              <a:cs typeface="Georgia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6651625" cy="3841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r>
              <a:rPr sz="2500" b="1" spc="-5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Functions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"/>
              <a:cs typeface="Arial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Basic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functions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that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work </a:t>
            </a:r>
            <a:r>
              <a:rPr sz="1700" dirty="0">
                <a:latin typeface="Arial MT"/>
                <a:cs typeface="Arial MT"/>
              </a:rPr>
              <a:t>and/or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return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full</a:t>
            </a:r>
            <a:r>
              <a:rPr sz="1700" spc="-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tables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75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dirty="0">
                <a:latin typeface="Arial MT"/>
                <a:cs typeface="Arial MT"/>
              </a:rPr>
              <a:t>FILTER</a:t>
            </a:r>
            <a:endParaRPr sz="1700">
              <a:latin typeface="Arial MT"/>
              <a:cs typeface="Arial MT"/>
            </a:endParaRPr>
          </a:p>
          <a:p>
            <a:pPr marL="1275715" lvl="1" indent="-137160">
              <a:lnSpc>
                <a:spcPct val="100000"/>
              </a:lnSpc>
              <a:buChar char="•"/>
              <a:tabLst>
                <a:tab pos="1276350" algn="l"/>
              </a:tabLst>
            </a:pPr>
            <a:r>
              <a:rPr sz="1700" dirty="0">
                <a:latin typeface="Arial MT"/>
                <a:cs typeface="Arial MT"/>
              </a:rPr>
              <a:t>ALL</a:t>
            </a:r>
            <a:endParaRPr sz="170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dirty="0">
                <a:latin typeface="Arial MT"/>
                <a:cs typeface="Arial MT"/>
              </a:rPr>
              <a:t>VALUES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/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DISTINCT</a:t>
            </a:r>
            <a:endParaRPr sz="170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dirty="0">
                <a:latin typeface="Arial MT"/>
                <a:cs typeface="Arial MT"/>
              </a:rPr>
              <a:t>RELATEDTABLE</a:t>
            </a:r>
            <a:endParaRPr sz="1700">
              <a:latin typeface="Arial MT"/>
              <a:cs typeface="Arial MT"/>
            </a:endParaRPr>
          </a:p>
          <a:p>
            <a:pPr marL="1276350" lvl="1" indent="-137795">
              <a:lnSpc>
                <a:spcPct val="100000"/>
              </a:lnSpc>
              <a:buChar char="•"/>
              <a:tabLst>
                <a:tab pos="1276985" algn="l"/>
              </a:tabLst>
            </a:pPr>
            <a:r>
              <a:rPr sz="1700" dirty="0">
                <a:latin typeface="Arial MT"/>
                <a:cs typeface="Arial MT"/>
              </a:rPr>
              <a:t>ADDCOLUMNS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/ SUMMARIZE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They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 used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very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often</a:t>
            </a:r>
            <a:r>
              <a:rPr sz="1700" spc="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DAX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–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their knowledge</a:t>
            </a:r>
            <a:r>
              <a:rPr sz="1700" spc="2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required</a:t>
            </a:r>
            <a:endParaRPr sz="170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Their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result is</a:t>
            </a:r>
            <a:r>
              <a:rPr sz="1700" spc="-5" dirty="0">
                <a:latin typeface="Arial MT"/>
                <a:cs typeface="Arial MT"/>
              </a:rPr>
              <a:t> often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used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5" dirty="0">
                <a:latin typeface="Arial MT"/>
                <a:cs typeface="Arial MT"/>
              </a:rPr>
              <a:t> other </a:t>
            </a:r>
            <a:r>
              <a:rPr sz="1700" dirty="0">
                <a:latin typeface="Arial MT"/>
                <a:cs typeface="Arial MT"/>
              </a:rPr>
              <a:t>functions</a:t>
            </a:r>
            <a:endParaRPr sz="170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They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can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combined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together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to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form </a:t>
            </a:r>
            <a:r>
              <a:rPr sz="1700" dirty="0">
                <a:latin typeface="Arial MT"/>
                <a:cs typeface="Arial MT"/>
              </a:rPr>
              <a:t>complex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expressions</a:t>
            </a:r>
            <a:endParaRPr sz="1700">
              <a:latin typeface="Arial MT"/>
              <a:cs typeface="Arial MT"/>
            </a:endParaRPr>
          </a:p>
          <a:p>
            <a:pPr marL="681990" indent="-337820">
              <a:lnSpc>
                <a:spcPct val="100000"/>
              </a:lnSpc>
              <a:buAutoNum type="arabicPeriod"/>
              <a:tabLst>
                <a:tab pos="681355" algn="l"/>
                <a:tab pos="682625" algn="l"/>
              </a:tabLst>
            </a:pPr>
            <a:r>
              <a:rPr sz="1700" dirty="0">
                <a:latin typeface="Arial MT"/>
                <a:cs typeface="Arial MT"/>
              </a:rPr>
              <a:t>We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spc="-5" dirty="0">
                <a:latin typeface="Arial MT"/>
                <a:cs typeface="Arial MT"/>
              </a:rPr>
              <a:t>will</a:t>
            </a:r>
            <a:r>
              <a:rPr sz="1700" spc="-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discover</a:t>
            </a:r>
            <a:r>
              <a:rPr sz="1700" spc="-1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many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other table</a:t>
            </a:r>
            <a:r>
              <a:rPr sz="1700" spc="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functions later</a:t>
            </a:r>
            <a:r>
              <a:rPr sz="1700" spc="-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5" dirty="0">
                <a:latin typeface="Arial MT"/>
                <a:cs typeface="Arial MT"/>
              </a:rPr>
              <a:t> the</a:t>
            </a:r>
            <a:r>
              <a:rPr sz="1700" spc="1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course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5152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Filtering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71058"/>
              <a:ext cx="8941307" cy="38704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2156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Function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7439" y="1444244"/>
            <a:ext cx="4421505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85858"/>
              </a:buClr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spcBef>
                <a:spcPts val="5"/>
              </a:spcBef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Adds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new condition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Restricts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number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rows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499109" lvl="1" indent="-144145">
              <a:lnSpc>
                <a:spcPct val="100000"/>
              </a:lnSpc>
              <a:buChar char="•"/>
              <a:tabLst>
                <a:tab pos="499745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iterated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«X»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Needs 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another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3368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Ignoring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55788"/>
              <a:ext cx="8609076" cy="37331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7216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ALL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Function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530" y="1328673"/>
            <a:ext cx="490410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85858"/>
              </a:buClr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rows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Ignores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any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499109" lvl="1" indent="-144145">
              <a:lnSpc>
                <a:spcPct val="100000"/>
              </a:lnSpc>
              <a:buChar char="•"/>
              <a:tabLst>
                <a:tab pos="49974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 iterated by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«X»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Needs 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 single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85858"/>
              </a:buClr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b="1" spc="-20" dirty="0">
                <a:solidFill>
                  <a:srgbClr val="FF00FF"/>
                </a:solidFill>
                <a:latin typeface="Arial"/>
                <a:cs typeface="Arial"/>
              </a:rPr>
              <a:t>ALL</a:t>
            </a:r>
            <a:r>
              <a:rPr sz="1800" b="1" spc="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FF"/>
                </a:solidFill>
                <a:latin typeface="Arial"/>
                <a:cs typeface="Arial"/>
              </a:rPr>
              <a:t>(</a:t>
            </a:r>
            <a:r>
              <a:rPr sz="1800" b="1" spc="-20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FF"/>
                </a:solidFill>
                <a:latin typeface="Arial"/>
                <a:cs typeface="Arial"/>
              </a:rPr>
              <a:t>Customers[CustomerName]</a:t>
            </a:r>
            <a:r>
              <a:rPr sz="1800" b="1" spc="15" dirty="0">
                <a:solidFill>
                  <a:srgbClr val="FF00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FF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marL="498475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result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contains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7649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ALL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With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Many Columns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889" y="1328673"/>
            <a:ext cx="7668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values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columns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passed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parameters.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148" y="1970532"/>
            <a:ext cx="8445246" cy="25077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91604" y="2887726"/>
            <a:ext cx="156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Columns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589" y="2064207"/>
            <a:ext cx="310832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COUNTROWS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9144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137160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Ord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rs[Ch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], 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Orders[Color],</a:t>
            </a:r>
            <a:endParaRPr sz="1800">
              <a:latin typeface="Arial MT"/>
              <a:cs typeface="Arial MT"/>
            </a:endParaRPr>
          </a:p>
          <a:p>
            <a:pPr marL="9144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18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137160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Orders[Size]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094" y="3711041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37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4439285" cy="373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Mixing Filters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Arial"/>
              <a:cs typeface="Arial"/>
            </a:endParaRPr>
          </a:p>
          <a:p>
            <a:pPr marL="541655">
              <a:lnSpc>
                <a:spcPct val="100000"/>
              </a:lnSpc>
              <a:tabLst>
                <a:tab pos="88455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Table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functions can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mixed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541655">
              <a:lnSpc>
                <a:spcPct val="100000"/>
              </a:lnSpc>
              <a:tabLst>
                <a:tab pos="88455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Each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 requires 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541655">
              <a:lnSpc>
                <a:spcPct val="100000"/>
              </a:lnSpc>
              <a:tabLst>
                <a:tab pos="88455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Each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884555" indent="-343535">
              <a:lnSpc>
                <a:spcPct val="100000"/>
              </a:lnSpc>
              <a:buAutoNum type="arabicPeriod"/>
              <a:tabLst>
                <a:tab pos="884555" algn="l"/>
                <a:tab pos="88519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Condition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85858"/>
              </a:buClr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1027430" lvl="1" indent="-143510">
              <a:lnSpc>
                <a:spcPct val="100000"/>
              </a:lnSpc>
              <a:buChar char="•"/>
              <a:tabLst>
                <a:tab pos="10280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Puts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over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entire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1027430" lvl="1" indent="-143510">
              <a:lnSpc>
                <a:spcPct val="100000"/>
              </a:lnSpc>
              <a:buChar char="•"/>
              <a:tabLst>
                <a:tab pos="10280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Ignores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filter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39216"/>
            <a:ext cx="21951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What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Is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?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8471" y="1572895"/>
            <a:ext cx="470789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Programming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language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15" dirty="0">
                <a:latin typeface="Arial MT"/>
                <a:cs typeface="Arial MT"/>
              </a:rPr>
              <a:t>Power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BI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Services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Tabular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15" dirty="0">
                <a:latin typeface="Arial MT"/>
                <a:cs typeface="Arial MT"/>
              </a:rPr>
              <a:t>Power</a:t>
            </a:r>
            <a:r>
              <a:rPr sz="1800" spc="-5" dirty="0">
                <a:latin typeface="Arial MT"/>
                <a:cs typeface="Arial MT"/>
              </a:rPr>
              <a:t> Pivot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Resembles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Excel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Because it</a:t>
            </a:r>
            <a:r>
              <a:rPr sz="1800" spc="-15" dirty="0">
                <a:latin typeface="Arial MT"/>
                <a:cs typeface="Arial MT"/>
              </a:rPr>
              <a:t> was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born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PowerPivot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differences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«row»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«column»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Different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 </a:t>
            </a:r>
            <a:r>
              <a:rPr sz="1800" spc="-5" dirty="0">
                <a:latin typeface="Arial MT"/>
                <a:cs typeface="Arial MT"/>
              </a:rPr>
              <a:t>system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functions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Designed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models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business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0732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Mixing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55788"/>
              <a:ext cx="8177783" cy="37353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148780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DISTIN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C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143" y="2104644"/>
            <a:ext cx="8064246" cy="24864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99084" y="1360119"/>
            <a:ext cx="7999095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unique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column,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only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in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Arial MT"/>
              <a:cs typeface="Arial MT"/>
            </a:endParaRPr>
          </a:p>
          <a:p>
            <a:pPr marL="17145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NumOfProducts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:=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7145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COUNTROWS</a:t>
            </a:r>
            <a:r>
              <a:rPr sz="18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7145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DISTINCT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Product[ProductCode]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7145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50869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How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Many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Values For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Column?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084" y="1360119"/>
            <a:ext cx="79990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unique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a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column,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only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in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5736" y="4126991"/>
            <a:ext cx="7327900" cy="1016635"/>
          </a:xfrm>
          <a:custGeom>
            <a:avLst/>
            <a:gdLst/>
            <a:ahLst/>
            <a:cxnLst/>
            <a:rect l="l" t="t" r="r" b="b"/>
            <a:pathLst>
              <a:path w="7327900" h="1016635">
                <a:moveTo>
                  <a:pt x="7327392" y="0"/>
                </a:moveTo>
                <a:lnTo>
                  <a:pt x="0" y="0"/>
                </a:lnTo>
                <a:lnTo>
                  <a:pt x="0" y="1016508"/>
                </a:lnTo>
                <a:lnTo>
                  <a:pt x="7327392" y="1016508"/>
                </a:lnTo>
                <a:lnTo>
                  <a:pt x="73273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171" y="4201159"/>
            <a:ext cx="70446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Tables targets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relationship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might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contain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an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additional</a:t>
            </a:r>
            <a:r>
              <a:rPr sz="180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blank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row,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created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by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DAX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guarantee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referential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integrity.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6420" y="1944623"/>
              <a:ext cx="4661915" cy="17952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480059" y="2165604"/>
            <a:ext cx="8059420" cy="2400300"/>
          </a:xfrm>
          <a:custGeom>
            <a:avLst/>
            <a:gdLst/>
            <a:ahLst/>
            <a:cxnLst/>
            <a:rect l="l" t="t" r="r" b="b"/>
            <a:pathLst>
              <a:path w="8059420" h="2400300">
                <a:moveTo>
                  <a:pt x="8058911" y="0"/>
                </a:moveTo>
                <a:lnTo>
                  <a:pt x="0" y="0"/>
                </a:lnTo>
                <a:lnTo>
                  <a:pt x="0" y="2400300"/>
                </a:lnTo>
                <a:lnTo>
                  <a:pt x="8058911" y="2400300"/>
                </a:lnTo>
                <a:lnTo>
                  <a:pt x="8058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05485"/>
            <a:ext cx="8415655" cy="3579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427990" marR="508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unique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only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 </a:t>
            </a:r>
            <a:r>
              <a:rPr sz="1800"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including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additional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blank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filter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context.</a:t>
            </a:r>
            <a:endParaRPr sz="1800">
              <a:latin typeface="Arial MT"/>
              <a:cs typeface="Arial MT"/>
            </a:endParaRPr>
          </a:p>
          <a:p>
            <a:pPr marL="492125" marR="6029960">
              <a:lnSpc>
                <a:spcPct val="200000"/>
              </a:lnSpc>
              <a:spcBef>
                <a:spcPts val="1700"/>
              </a:spcBef>
            </a:pPr>
            <a:r>
              <a:rPr sz="1800" spc="-5" dirty="0">
                <a:latin typeface="Arial MT"/>
                <a:cs typeface="Arial MT"/>
              </a:rPr>
              <a:t>NumOfProducts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:=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COUNTROWS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49212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spc="-5" dirty="0">
                <a:latin typeface="Arial MT"/>
                <a:cs typeface="Arial MT"/>
              </a:rPr>
              <a:t> Product[ProductCode]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49212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802830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Counting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Different</a:t>
            </a:r>
            <a:r>
              <a:rPr sz="2500" b="1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Values</a:t>
            </a:r>
            <a:endParaRPr sz="250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 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additional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blank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row,</a:t>
            </a:r>
            <a:r>
              <a:rPr sz="18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if it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exists.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Arial"/>
                <a:cs typeface="Arial"/>
              </a:rPr>
              <a:t>ALLNOBLANKROW</a:t>
            </a:r>
            <a:r>
              <a:rPr sz="1600" b="1" spc="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omits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588008"/>
            <a:ext cx="8839200" cy="2362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4487" y="4024071"/>
            <a:ext cx="2115820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Note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difference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among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DISTINCT</a:t>
            </a:r>
            <a:endParaRPr sz="1400">
              <a:latin typeface="Arial MT"/>
              <a:cs typeface="Arial MT"/>
            </a:endParaRPr>
          </a:p>
          <a:p>
            <a:pPr marL="160020" indent="-147955">
              <a:lnSpc>
                <a:spcPct val="100000"/>
              </a:lnSpc>
              <a:buChar char="o"/>
              <a:tabLst>
                <a:tab pos="160655" algn="l"/>
              </a:tabLst>
            </a:pPr>
            <a:r>
              <a:rPr sz="1400" dirty="0">
                <a:latin typeface="Arial MT"/>
                <a:cs typeface="Arial MT"/>
              </a:rPr>
              <a:t>VALUES</a:t>
            </a:r>
            <a:endParaRPr sz="1400">
              <a:latin typeface="Arial MT"/>
              <a:cs typeface="Arial MT"/>
            </a:endParaRPr>
          </a:p>
          <a:p>
            <a:pPr marL="160020" indent="-147955">
              <a:lnSpc>
                <a:spcPct val="100000"/>
              </a:lnSpc>
              <a:spcBef>
                <a:spcPts val="5"/>
              </a:spcBef>
              <a:buChar char="o"/>
              <a:tabLst>
                <a:tab pos="160655" algn="l"/>
              </a:tabLst>
            </a:pPr>
            <a:r>
              <a:rPr sz="1400" dirty="0">
                <a:latin typeface="Arial MT"/>
                <a:cs typeface="Arial MT"/>
              </a:rPr>
              <a:t>ALL</a:t>
            </a:r>
            <a:endParaRPr sz="1400">
              <a:latin typeface="Arial MT"/>
              <a:cs typeface="Arial MT"/>
            </a:endParaRPr>
          </a:p>
          <a:p>
            <a:pPr marL="160020" indent="-147955">
              <a:lnSpc>
                <a:spcPct val="100000"/>
              </a:lnSpc>
              <a:buChar char="o"/>
              <a:tabLst>
                <a:tab pos="160655" algn="l"/>
              </a:tabLst>
            </a:pPr>
            <a:r>
              <a:rPr sz="1400" dirty="0">
                <a:latin typeface="Arial MT"/>
                <a:cs typeface="Arial MT"/>
              </a:rPr>
              <a:t>ALLNOBLANKROW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853059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ALLSELECTED</a:t>
            </a:r>
            <a:endParaRPr sz="2500">
              <a:latin typeface="Arial"/>
              <a:cs typeface="Arial"/>
            </a:endParaRPr>
          </a:p>
          <a:p>
            <a:pPr marL="427990" marR="508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ALLSELECTED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elements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outside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visual,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 either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pivot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 Excel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 visual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Power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BI.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6527" y="1943100"/>
              <a:ext cx="6166104" cy="26959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6572884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RELATEDTABLE</a:t>
            </a:r>
            <a:endParaRPr sz="250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rows</a:t>
            </a:r>
            <a:r>
              <a:rPr sz="18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current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14527" y="1761744"/>
            <a:ext cx="7804784" cy="2491740"/>
            <a:chOff x="414527" y="1761744"/>
            <a:chExt cx="7804784" cy="24917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5" y="1761744"/>
              <a:ext cx="7763256" cy="24917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527" y="1790700"/>
              <a:ext cx="3262884" cy="22067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919" y="1786128"/>
              <a:ext cx="7673340" cy="24018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02919" y="1786127"/>
            <a:ext cx="7673340" cy="2402205"/>
          </a:xfrm>
          <a:prstGeom prst="rect">
            <a:avLst/>
          </a:prstGeom>
          <a:ln w="9525">
            <a:solidFill>
              <a:srgbClr val="748D99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8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NumOfProducts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  <a:p>
            <a:pPr marL="92075" marR="4665980">
              <a:lnSpc>
                <a:spcPct val="2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COUNTROWS (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RELATEDTABLE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968" y="1828800"/>
            <a:ext cx="7978902" cy="3288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605485"/>
            <a:ext cx="8375015" cy="4119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ADDCOLUMNS</a:t>
            </a:r>
            <a:endParaRPr sz="2500">
              <a:latin typeface="Arial"/>
              <a:cs typeface="Arial"/>
            </a:endParaRPr>
          </a:p>
          <a:p>
            <a:pPr marL="427990" marR="508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Adds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more columns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expression,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keeping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existing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columns.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 iterator,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therefore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access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iterated table</a:t>
            </a:r>
            <a:endParaRPr sz="180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  <a:spcBef>
                <a:spcPts val="1385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ColorsAndSales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</a:pPr>
            <a:r>
              <a:rPr sz="1400" b="1" spc="-10" dirty="0">
                <a:solidFill>
                  <a:srgbClr val="0000FF"/>
                </a:solidFill>
                <a:latin typeface="Arial"/>
                <a:cs typeface="Arial"/>
              </a:rPr>
              <a:t>ADDCOLUMNS</a:t>
            </a:r>
            <a:r>
              <a:rPr sz="1400"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'Product'[Color]</a:t>
            </a:r>
            <a:r>
              <a:rPr sz="1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"Sales",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SUMX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RELATEDTABLE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Sales[Quantity]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*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Sales[Net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Price]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778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r>
              <a:rPr sz="1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869505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Tables 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with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one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row</a:t>
            </a:r>
            <a:r>
              <a:rPr sz="25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and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one column</a:t>
            </a:r>
            <a:endParaRPr sz="2500">
              <a:latin typeface="Arial"/>
              <a:cs typeface="Arial"/>
            </a:endParaRPr>
          </a:p>
          <a:p>
            <a:pPr marL="42799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contains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 and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column,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treat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scalar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" y="1924811"/>
            <a:ext cx="8326374" cy="28567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7133" y="2020062"/>
            <a:ext cx="3949065" cy="237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Sel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Category</a:t>
            </a:r>
            <a:r>
              <a:rPr sz="1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:=</a:t>
            </a:r>
            <a:endParaRPr sz="1400">
              <a:latin typeface="Arial MT"/>
              <a:cs typeface="Arial MT"/>
            </a:endParaRPr>
          </a:p>
          <a:p>
            <a:pPr marL="12700" marR="2506980">
              <a:lnSpc>
                <a:spcPct val="200000"/>
              </a:lnSpc>
              <a:spcBef>
                <a:spcPts val="5"/>
              </a:spcBef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"You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selected:</a:t>
            </a:r>
            <a:r>
              <a:rPr sz="1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&amp; </a:t>
            </a:r>
            <a:r>
              <a:rPr sz="1400" spc="-3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HASONEVALUE</a:t>
            </a:r>
            <a:r>
              <a:rPr sz="14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'Product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Category'[Category]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400">
              <a:latin typeface="Arial MT"/>
              <a:cs typeface="Arial MT"/>
            </a:endParaRPr>
          </a:p>
          <a:p>
            <a:pPr marL="12700" marR="640080">
              <a:lnSpc>
                <a:spcPct val="2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 'Product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Category'[Category]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"Multiple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values"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872" y="1924811"/>
            <a:ext cx="8326374" cy="28567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605485"/>
            <a:ext cx="8733155" cy="3788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SELECTEDVALUE</a:t>
            </a:r>
            <a:endParaRPr sz="2500">
              <a:latin typeface="Arial"/>
              <a:cs typeface="Arial"/>
            </a:endParaRPr>
          </a:p>
          <a:p>
            <a:pPr marL="427990" marR="5080">
              <a:lnSpc>
                <a:spcPct val="100000"/>
              </a:lnSpc>
              <a:spcBef>
                <a:spcPts val="168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SELECTEDVALUE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convenient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simplifies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retrieving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value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column,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only one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SELECTEDVALUE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'Product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Category'[Category],</a:t>
            </a:r>
            <a:endParaRPr sz="140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"Multiple</a:t>
            </a:r>
            <a:r>
              <a:rPr sz="1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values"</a:t>
            </a:r>
            <a:endParaRPr sz="140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Equivalent</a:t>
            </a:r>
            <a:r>
              <a:rPr sz="14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to:</a:t>
            </a:r>
            <a:endParaRPr sz="140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400" spc="-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 marL="570865" marR="42303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HASONEVALUE ( 'Product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Category'[Category]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VALUES ( 'Product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Category'[Category]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 </a:t>
            </a:r>
            <a:r>
              <a:rPr sz="1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"Multiple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values"</a:t>
            </a:r>
            <a:endParaRPr sz="1400">
              <a:latin typeface="Arial MT"/>
              <a:cs typeface="Arial MT"/>
            </a:endParaRPr>
          </a:p>
          <a:p>
            <a:pPr marL="570865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839216"/>
            <a:ext cx="32156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Functional</a:t>
            </a:r>
            <a:r>
              <a:rPr sz="25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Language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9055" y="2220467"/>
            <a:ext cx="8082280" cy="2715895"/>
          </a:xfrm>
          <a:custGeom>
            <a:avLst/>
            <a:gdLst/>
            <a:ahLst/>
            <a:cxnLst/>
            <a:rect l="l" t="t" r="r" b="b"/>
            <a:pathLst>
              <a:path w="8082280" h="2715895">
                <a:moveTo>
                  <a:pt x="8081772" y="0"/>
                </a:moveTo>
                <a:lnTo>
                  <a:pt x="0" y="0"/>
                </a:lnTo>
                <a:lnTo>
                  <a:pt x="0" y="2715768"/>
                </a:lnTo>
                <a:lnTo>
                  <a:pt x="8081772" y="2715768"/>
                </a:lnTo>
                <a:lnTo>
                  <a:pt x="80817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5253" y="1498472"/>
            <a:ext cx="7694930" cy="329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DAX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language,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execution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flows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calls,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here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example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DAX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formula.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 MT"/>
              <a:cs typeface="Arial MT"/>
            </a:endParaRPr>
          </a:p>
          <a:p>
            <a:pPr marL="8509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=SUMX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(FILTER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8509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'Date'[Year]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800">
              <a:latin typeface="Arial MT"/>
              <a:cs typeface="Arial MT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'Date'[Year]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&lt;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2005</a:t>
            </a:r>
            <a:endParaRPr sz="1800">
              <a:latin typeface="Arial MT"/>
              <a:cs typeface="Arial MT"/>
            </a:endParaRPr>
          </a:p>
          <a:p>
            <a:pPr marL="85090" marR="725932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 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800" spc="-1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85090" marR="5393690" algn="just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'Date'[Year]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&gt;=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2000,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[Sales Amount] *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100, </a:t>
            </a:r>
            <a:r>
              <a:rPr sz="1800"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[Sales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Amount]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90</a:t>
            </a:r>
            <a:endParaRPr sz="1800">
              <a:latin typeface="Arial MT"/>
              <a:cs typeface="Arial MT"/>
            </a:endParaRPr>
          </a:p>
          <a:p>
            <a:pPr marL="85090" algn="just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6" name="object 6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204" y="1839469"/>
            <a:ext cx="8326374" cy="3288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605485"/>
            <a:ext cx="8808720" cy="4130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variables</a:t>
            </a:r>
            <a:endParaRPr sz="2500">
              <a:latin typeface="Arial"/>
              <a:cs typeface="Arial"/>
            </a:endParaRPr>
          </a:p>
          <a:p>
            <a:pPr marL="427990" marR="5080">
              <a:lnSpc>
                <a:spcPct val="100000"/>
              </a:lnSpc>
              <a:spcBef>
                <a:spcPts val="168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variable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contain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either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scalar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 table.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Using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variables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greatly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helps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splitting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complex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expressions.</a:t>
            </a:r>
            <a:endParaRPr sz="18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  <a:spcBef>
                <a:spcPts val="1470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VAR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SalesGreaterThan10</a:t>
            </a:r>
            <a:r>
              <a:rPr sz="1400" spc="-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Sales,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Sales[Quantity]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&gt;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10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  <a:p>
            <a:pPr marL="560070" marR="7498715">
              <a:lnSpc>
                <a:spcPct val="2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RE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U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N  SUMX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400" spc="-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SalesGreaterThan10,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Product[Color]</a:t>
            </a:r>
            <a:r>
              <a:rPr sz="1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"Red"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Sales[Amount]</a:t>
            </a:r>
            <a:endParaRPr sz="1400">
              <a:latin typeface="Arial MT"/>
              <a:cs typeface="Arial MT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29864" y="2358897"/>
            <a:ext cx="30778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>
                <a:solidFill>
                  <a:srgbClr val="FF0000"/>
                </a:solidFill>
                <a:latin typeface="Arial"/>
                <a:cs typeface="Arial"/>
              </a:rPr>
              <a:t>Evaluation</a:t>
            </a:r>
            <a:r>
              <a:rPr sz="25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FF0000"/>
                </a:solidFill>
                <a:latin typeface="Arial"/>
                <a:cs typeface="Arial"/>
              </a:rPr>
              <a:t>Contexts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2154" y="1898650"/>
            <a:ext cx="3741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Let us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take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 look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how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DAX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works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30232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Evaluation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8787" y="1733550"/>
            <a:ext cx="457200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Evaluation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pillars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DAX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Simple concepts,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hard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learn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At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beginning,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they looks very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easy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Using them, complexity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arises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devil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 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details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05485"/>
            <a:ext cx="46837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What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is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an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evaluation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context?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4487" y="1733550"/>
            <a:ext cx="6532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TotalSales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:=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SUMX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Sales,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Sales[Quantity]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Sales[Net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Price]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2560" y="2121407"/>
              <a:ext cx="5932932" cy="27172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43345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pivot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747" y="1255775"/>
              <a:ext cx="8197596" cy="373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980179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Example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of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55775"/>
              <a:ext cx="6665976" cy="373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8398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Power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BI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55775"/>
              <a:ext cx="8612124" cy="373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0205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202" y="1272666"/>
            <a:ext cx="468439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Defined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Report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Filters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Slicers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Rows</a:t>
            </a:r>
            <a:r>
              <a:rPr sz="18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outside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of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 context</a:t>
            </a:r>
            <a:endParaRPr sz="1800">
              <a:latin typeface="Arial MT"/>
              <a:cs typeface="Arial MT"/>
            </a:endParaRPr>
          </a:p>
          <a:p>
            <a:pPr marL="498475" lvl="1" indent="-142875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considered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Defined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automatically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client,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tool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Can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also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created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with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specific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6213475" cy="343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Row</a:t>
            </a:r>
            <a:r>
              <a:rPr sz="2500" b="1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endParaRPr sz="2500">
              <a:latin typeface="Arial"/>
              <a:cs typeface="Arial"/>
            </a:endParaRPr>
          </a:p>
          <a:p>
            <a:pPr marL="930910" indent="-343535">
              <a:lnSpc>
                <a:spcPct val="100000"/>
              </a:lnSpc>
              <a:spcBef>
                <a:spcPts val="2255"/>
              </a:spcBef>
              <a:buAutoNum type="arabicPeriod"/>
              <a:tabLst>
                <a:tab pos="930910" algn="l"/>
                <a:tab pos="931544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Defined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buChar char="•"/>
              <a:tabLst>
                <a:tab pos="1074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Calculated column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definition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buChar char="•"/>
              <a:tabLst>
                <a:tab pos="1074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Defined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automatically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buChar char="•"/>
              <a:tabLst>
                <a:tab pos="1074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Iteration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functions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1074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SUMX,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AVERAGEX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buChar char="•"/>
              <a:tabLst>
                <a:tab pos="107442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«X»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functions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and iterators</a:t>
            </a:r>
            <a:endParaRPr sz="1800">
              <a:latin typeface="Arial MT"/>
              <a:cs typeface="Arial MT"/>
            </a:endParaRPr>
          </a:p>
          <a:p>
            <a:pPr marL="1073785" lvl="1" indent="-143510">
              <a:lnSpc>
                <a:spcPct val="100000"/>
              </a:lnSpc>
              <a:buChar char="•"/>
              <a:tabLst>
                <a:tab pos="1074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Defined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user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formulas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85858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473709" marR="5080">
              <a:lnSpc>
                <a:spcPct val="100000"/>
              </a:lnSpc>
              <a:buAutoNum type="arabicPeriod"/>
              <a:tabLst>
                <a:tab pos="72834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Needed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evaluate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concept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“current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row”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73355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SUMX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(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Orders,</a:t>
            </a:r>
            <a:r>
              <a:rPr sz="2500" spc="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Orders[Quantity]*Orders[Price]</a:t>
            </a:r>
            <a:r>
              <a:rPr sz="2500" spc="7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)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245108"/>
              <a:ext cx="7714488" cy="37353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50615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If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it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is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not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formatted,</a:t>
            </a:r>
            <a:r>
              <a:rPr sz="2500" spc="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it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is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not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5987" y="2513076"/>
            <a:ext cx="8082280" cy="2560320"/>
          </a:xfrm>
          <a:custGeom>
            <a:avLst/>
            <a:gdLst/>
            <a:ahLst/>
            <a:cxnLst/>
            <a:rect l="l" t="t" r="r" b="b"/>
            <a:pathLst>
              <a:path w="8082280" h="2560320">
                <a:moveTo>
                  <a:pt x="8081771" y="0"/>
                </a:moveTo>
                <a:lnTo>
                  <a:pt x="0" y="0"/>
                </a:lnTo>
                <a:lnTo>
                  <a:pt x="0" y="2560320"/>
                </a:lnTo>
                <a:lnTo>
                  <a:pt x="8081771" y="2560320"/>
                </a:lnTo>
                <a:lnTo>
                  <a:pt x="80817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" y="1565147"/>
            <a:ext cx="8118475" cy="832485"/>
          </a:xfrm>
          <a:custGeom>
            <a:avLst/>
            <a:gdLst/>
            <a:ahLst/>
            <a:cxnLst/>
            <a:rect l="l" t="t" r="r" b="b"/>
            <a:pathLst>
              <a:path w="8118475" h="832485">
                <a:moveTo>
                  <a:pt x="8118348" y="0"/>
                </a:moveTo>
                <a:lnTo>
                  <a:pt x="0" y="0"/>
                </a:lnTo>
                <a:lnTo>
                  <a:pt x="0" y="832103"/>
                </a:lnTo>
                <a:lnTo>
                  <a:pt x="8118348" y="832103"/>
                </a:lnTo>
                <a:lnTo>
                  <a:pt x="8118348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5337" y="1176909"/>
            <a:ext cx="7391400" cy="363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formatting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paramount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DAX.</a:t>
            </a:r>
            <a:endParaRPr sz="1800">
              <a:latin typeface="Arial MT"/>
              <a:cs typeface="Arial MT"/>
            </a:endParaRPr>
          </a:p>
          <a:p>
            <a:pPr marL="451484">
              <a:lnSpc>
                <a:spcPct val="100000"/>
              </a:lnSpc>
              <a:spcBef>
                <a:spcPts val="1480"/>
              </a:spcBef>
            </a:pPr>
            <a:r>
              <a:rPr sz="1400" spc="-5" dirty="0">
                <a:latin typeface="Arial MT"/>
                <a:cs typeface="Arial MT"/>
              </a:rPr>
              <a:t>=SUMX(FILTER(VALUES('Date'[Year]),'Date'[Year]&lt;2005),IF('Date'[Year]&gt;=2000,[Sales</a:t>
            </a:r>
            <a:endParaRPr sz="1400">
              <a:latin typeface="Arial MT"/>
              <a:cs typeface="Arial MT"/>
            </a:endParaRPr>
          </a:p>
          <a:p>
            <a:pPr marL="451484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Amount]*100,[Sales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Amount]*90)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=SUMX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(FILTER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VALUES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'Date'[Year]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'Date'[Year]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&lt;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2005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'Date'[Year]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&gt;=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2000,</a:t>
            </a:r>
            <a:endParaRPr sz="1800">
              <a:latin typeface="Arial MT"/>
              <a:cs typeface="Arial MT"/>
            </a:endParaRPr>
          </a:p>
          <a:p>
            <a:pPr marL="12700" marR="5163185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[Sales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Amount]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100,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[Sales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Amount]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90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7" name="object 7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461327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There are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always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two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186" y="1176909"/>
            <a:ext cx="4975225" cy="304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Filters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tables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Might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empty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tables are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But this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never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happens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real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world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56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Iterates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rows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rows</a:t>
            </a:r>
            <a:r>
              <a:rPr sz="18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active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955040" lvl="1" indent="-143510">
              <a:lnSpc>
                <a:spcPct val="100000"/>
              </a:lnSpc>
              <a:buChar char="•"/>
              <a:tabLst>
                <a:tab pos="9556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Might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empty</a:t>
            </a:r>
            <a:endParaRPr sz="1800">
              <a:latin typeface="Arial MT"/>
              <a:cs typeface="Arial MT"/>
            </a:endParaRPr>
          </a:p>
          <a:p>
            <a:pPr marL="956310" lvl="1" indent="-144780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There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 no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iteration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running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Both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«evaluation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contexts»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3736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Filtering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836" y="1103375"/>
              <a:ext cx="8124444" cy="37347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248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Ignoring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103375"/>
              <a:ext cx="8839200" cy="37124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644" y="1967483"/>
            <a:ext cx="7087361" cy="220903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88036" y="4229100"/>
            <a:ext cx="4677410" cy="739140"/>
          </a:xfrm>
          <a:custGeom>
            <a:avLst/>
            <a:gdLst/>
            <a:ahLst/>
            <a:cxnLst/>
            <a:rect l="l" t="t" r="r" b="b"/>
            <a:pathLst>
              <a:path w="4677410" h="739139">
                <a:moveTo>
                  <a:pt x="4677156" y="0"/>
                </a:moveTo>
                <a:lnTo>
                  <a:pt x="0" y="0"/>
                </a:lnTo>
                <a:lnTo>
                  <a:pt x="0" y="739140"/>
                </a:lnTo>
                <a:lnTo>
                  <a:pt x="4677156" y="739140"/>
                </a:lnTo>
                <a:lnTo>
                  <a:pt x="467715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05485"/>
            <a:ext cx="8285480" cy="427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Using RELATED</a:t>
            </a:r>
            <a:r>
              <a:rPr sz="2500" b="1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row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endParaRPr sz="2500">
              <a:latin typeface="Arial"/>
              <a:cs typeface="Arial"/>
            </a:endParaRPr>
          </a:p>
          <a:p>
            <a:pPr marL="120650" marR="5080">
              <a:lnSpc>
                <a:spcPct val="100000"/>
              </a:lnSpc>
              <a:spcBef>
                <a:spcPts val="207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Starting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from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 context,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you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access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SUMX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300990" marR="643128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Sales,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s[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Q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ntit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]</a:t>
            </a:r>
            <a:endParaRPr sz="1800">
              <a:latin typeface="Arial MT"/>
              <a:cs typeface="Arial MT"/>
            </a:endParaRPr>
          </a:p>
          <a:p>
            <a:pPr marL="453390" indent="-153035">
              <a:lnSpc>
                <a:spcPct val="100000"/>
              </a:lnSpc>
              <a:spcBef>
                <a:spcPts val="5"/>
              </a:spcBef>
              <a:buChar char="*"/>
              <a:tabLst>
                <a:tab pos="45402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Products[ListPrice]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453390" indent="-153035">
              <a:lnSpc>
                <a:spcPct val="100000"/>
              </a:lnSpc>
              <a:buChar char="*"/>
              <a:tabLst>
                <a:tab pos="45402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Categories[Discount]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 MT"/>
              <a:cs typeface="Arial MT"/>
            </a:endParaRPr>
          </a:p>
          <a:p>
            <a:pPr marL="300990" marR="414083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You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need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because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iterating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2365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Nesting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row 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204" y="1552955"/>
            <a:ext cx="6129655" cy="3232785"/>
          </a:xfrm>
          <a:custGeom>
            <a:avLst/>
            <a:gdLst/>
            <a:ahLst/>
            <a:cxnLst/>
            <a:rect l="l" t="t" r="r" b="b"/>
            <a:pathLst>
              <a:path w="6129655" h="3232785">
                <a:moveTo>
                  <a:pt x="6129528" y="0"/>
                </a:moveTo>
                <a:lnTo>
                  <a:pt x="0" y="0"/>
                </a:lnTo>
                <a:lnTo>
                  <a:pt x="0" y="3232404"/>
                </a:lnTo>
                <a:lnTo>
                  <a:pt x="6129528" y="3232404"/>
                </a:lnTo>
                <a:lnTo>
                  <a:pt x="6129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6944" y="1101344"/>
            <a:ext cx="6487795" cy="274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contexts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can be nested,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same 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different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SUMX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469900" marR="4843145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g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or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es,  SUMX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927100" marR="2466975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RELATEDTABLE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),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SUMX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RELATEDTABLE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Sales[Quantity]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Products[ListPrice]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5998" y="4096003"/>
            <a:ext cx="229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*</a:t>
            </a:r>
            <a:r>
              <a:rPr sz="18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Categories[Discount]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944" y="4370628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344" y="4370628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40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	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96228" y="3851147"/>
            <a:ext cx="2748280" cy="1292860"/>
          </a:xfrm>
          <a:custGeom>
            <a:avLst/>
            <a:gdLst/>
            <a:ahLst/>
            <a:cxnLst/>
            <a:rect l="l" t="t" r="r" b="b"/>
            <a:pathLst>
              <a:path w="2748279" h="1292860">
                <a:moveTo>
                  <a:pt x="2747772" y="0"/>
                </a:moveTo>
                <a:lnTo>
                  <a:pt x="0" y="0"/>
                </a:lnTo>
                <a:lnTo>
                  <a:pt x="0" y="1292352"/>
                </a:lnTo>
                <a:lnTo>
                  <a:pt x="2747772" y="1292352"/>
                </a:lnTo>
                <a:lnTo>
                  <a:pt x="2747772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76491" y="3924401"/>
            <a:ext cx="22631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Three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contexts:</a:t>
            </a:r>
            <a:endParaRPr sz="1800">
              <a:latin typeface="Arial MT"/>
              <a:cs typeface="Arial MT"/>
            </a:endParaRP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Categories</a:t>
            </a:r>
            <a:endParaRPr sz="1800">
              <a:latin typeface="Arial MT"/>
              <a:cs typeface="Arial MT"/>
            </a:endParaRPr>
          </a:p>
          <a:p>
            <a:pPr marL="155575" indent="-142875">
              <a:lnSpc>
                <a:spcPct val="100000"/>
              </a:lnSpc>
              <a:buChar char="•"/>
              <a:tabLst>
                <a:tab pos="15557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category</a:t>
            </a:r>
            <a:endParaRPr sz="1800">
              <a:latin typeface="Arial MT"/>
              <a:cs typeface="Arial MT"/>
            </a:endParaRPr>
          </a:p>
          <a:p>
            <a:pPr marL="156210" indent="-144145">
              <a:lnSpc>
                <a:spcPct val="100000"/>
              </a:lnSpc>
              <a:buChar char="•"/>
              <a:tabLst>
                <a:tab pos="156845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Sales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product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13" name="object 13"/>
            <p:cNvSpPr/>
            <p:nvPr/>
          </p:nvSpPr>
          <p:spPr>
            <a:xfrm>
              <a:off x="3757421" y="3858133"/>
              <a:ext cx="2657475" cy="916940"/>
            </a:xfrm>
            <a:custGeom>
              <a:avLst/>
              <a:gdLst/>
              <a:ahLst/>
              <a:cxnLst/>
              <a:rect l="l" t="t" r="r" b="b"/>
              <a:pathLst>
                <a:path w="2657475" h="916939">
                  <a:moveTo>
                    <a:pt x="114481" y="36104"/>
                  </a:moveTo>
                  <a:lnTo>
                    <a:pt x="102461" y="72234"/>
                  </a:lnTo>
                  <a:lnTo>
                    <a:pt x="2645155" y="916444"/>
                  </a:lnTo>
                  <a:lnTo>
                    <a:pt x="2657093" y="880275"/>
                  </a:lnTo>
                  <a:lnTo>
                    <a:pt x="114481" y="36104"/>
                  </a:lnTo>
                  <a:close/>
                </a:path>
                <a:path w="2657475" h="916939">
                  <a:moveTo>
                    <a:pt x="126491" y="0"/>
                  </a:moveTo>
                  <a:lnTo>
                    <a:pt x="0" y="18160"/>
                  </a:lnTo>
                  <a:lnTo>
                    <a:pt x="90424" y="108419"/>
                  </a:lnTo>
                  <a:lnTo>
                    <a:pt x="102461" y="72234"/>
                  </a:lnTo>
                  <a:lnTo>
                    <a:pt x="84454" y="66255"/>
                  </a:lnTo>
                  <a:lnTo>
                    <a:pt x="96392" y="30098"/>
                  </a:lnTo>
                  <a:lnTo>
                    <a:pt x="116478" y="30098"/>
                  </a:lnTo>
                  <a:lnTo>
                    <a:pt x="126491" y="0"/>
                  </a:lnTo>
                  <a:close/>
                </a:path>
                <a:path w="2657475" h="916939">
                  <a:moveTo>
                    <a:pt x="96392" y="30098"/>
                  </a:moveTo>
                  <a:lnTo>
                    <a:pt x="84454" y="66255"/>
                  </a:lnTo>
                  <a:lnTo>
                    <a:pt x="102461" y="72234"/>
                  </a:lnTo>
                  <a:lnTo>
                    <a:pt x="114481" y="36104"/>
                  </a:lnTo>
                  <a:lnTo>
                    <a:pt x="96392" y="30098"/>
                  </a:lnTo>
                  <a:close/>
                </a:path>
                <a:path w="2657475" h="916939">
                  <a:moveTo>
                    <a:pt x="116478" y="30098"/>
                  </a:moveTo>
                  <a:lnTo>
                    <a:pt x="96392" y="30098"/>
                  </a:lnTo>
                  <a:lnTo>
                    <a:pt x="114481" y="36104"/>
                  </a:lnTo>
                  <a:lnTo>
                    <a:pt x="116478" y="300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05485"/>
            <a:ext cx="4173854" cy="2275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Ranking</a:t>
            </a:r>
            <a:r>
              <a:rPr sz="25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by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price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  <a:tabLst>
                <a:tab pos="566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Create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calculated column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223520">
              <a:lnSpc>
                <a:spcPct val="100000"/>
              </a:lnSpc>
              <a:spcBef>
                <a:spcPts val="5"/>
              </a:spcBef>
              <a:tabLst>
                <a:tab pos="566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Ranks products by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list price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23520">
              <a:lnSpc>
                <a:spcPct val="100000"/>
              </a:lnSpc>
              <a:tabLst>
                <a:tab pos="56642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Most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expensive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 ranked 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09700"/>
              <a:ext cx="4329684" cy="34091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2365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Nesting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row 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" y="1103375"/>
              <a:ext cx="8554212" cy="38324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32365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Nesting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row 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3500"/>
            <a:chOff x="0" y="0"/>
            <a:chExt cx="9142095" cy="5143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048511"/>
              <a:ext cx="8183880" cy="40949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41890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Computing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 correct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rank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71" y="1786129"/>
            <a:ext cx="7936230" cy="331851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9311" y="1084834"/>
            <a:ext cx="7846695" cy="3564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correct solution requires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rank over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different prices, not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different </a:t>
            </a:r>
            <a:r>
              <a:rPr sz="1800"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products.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column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becomes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very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handy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here.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 MT"/>
              <a:cs typeface="Arial MT"/>
            </a:endParaRPr>
          </a:p>
          <a:p>
            <a:pPr marL="107950" algn="just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Products[RankOnPrice]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endParaRPr sz="1800">
              <a:latin typeface="Arial MT"/>
              <a:cs typeface="Arial MT"/>
            </a:endParaRPr>
          </a:p>
          <a:p>
            <a:pPr marL="107950" marR="3393440" algn="just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VAR CurrentListPrice = Products[ListPrice] </a:t>
            </a:r>
            <a:r>
              <a:rPr sz="1800"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VAR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AllPrices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=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(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Products[ListPrice]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) </a:t>
            </a:r>
            <a:r>
              <a:rPr sz="1800" spc="-4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</a:t>
            </a:r>
            <a:endParaRPr sz="1800">
              <a:latin typeface="Arial MT"/>
              <a:cs typeface="Arial MT"/>
            </a:endParaRPr>
          </a:p>
          <a:p>
            <a:pPr marL="107950" algn="just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COUNTROWS</a:t>
            </a:r>
            <a:r>
              <a:rPr sz="18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107950" algn="just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-1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endParaRPr sz="18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AllPrices,</a:t>
            </a:r>
            <a:endParaRPr sz="18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Products[ListPrice]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&gt;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CurrentListPrice</a:t>
            </a:r>
            <a:endParaRPr sz="18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07950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r>
              <a:rPr sz="18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18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0222" y="2244597"/>
            <a:ext cx="57384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Evaluation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contexts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and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relationships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4714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r>
              <a:rPr sz="25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Data</a:t>
            </a:r>
            <a:r>
              <a:rPr sz="2500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Types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559" y="1378458"/>
            <a:ext cx="3670935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  <a:tab pos="470534" algn="l"/>
              </a:tabLst>
            </a:pPr>
            <a:r>
              <a:rPr sz="1800" spc="-5" dirty="0">
                <a:latin typeface="Arial MT"/>
                <a:cs typeface="Arial MT"/>
              </a:rPr>
              <a:t>Numeric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1070610" algn="l"/>
              </a:tabLst>
            </a:pPr>
            <a:r>
              <a:rPr sz="1800" spc="-5" dirty="0">
                <a:latin typeface="Arial MT"/>
                <a:cs typeface="Arial MT"/>
              </a:rPr>
              <a:t>Integer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(64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bit)</a:t>
            </a:r>
            <a:endParaRPr sz="180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buChar char="•"/>
              <a:tabLst>
                <a:tab pos="1070610" algn="l"/>
              </a:tabLst>
            </a:pPr>
            <a:r>
              <a:rPr sz="1800" spc="-5" dirty="0">
                <a:latin typeface="Arial MT"/>
                <a:cs typeface="Arial MT"/>
              </a:rPr>
              <a:t>Decimal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(floating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point)</a:t>
            </a:r>
            <a:endParaRPr sz="1800">
              <a:latin typeface="Arial MT"/>
              <a:cs typeface="Arial MT"/>
            </a:endParaRPr>
          </a:p>
          <a:p>
            <a:pPr marL="1070610" lvl="1" indent="-144145">
              <a:lnSpc>
                <a:spcPct val="100000"/>
              </a:lnSpc>
              <a:buChar char="•"/>
              <a:tabLst>
                <a:tab pos="1071245" algn="l"/>
              </a:tabLst>
            </a:pPr>
            <a:r>
              <a:rPr sz="1800" spc="-5" dirty="0">
                <a:latin typeface="Arial MT"/>
                <a:cs typeface="Arial MT"/>
              </a:rPr>
              <a:t>Currency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(money)</a:t>
            </a:r>
            <a:endParaRPr sz="180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buChar char="•"/>
              <a:tabLst>
                <a:tab pos="1070610" algn="l"/>
              </a:tabLst>
            </a:pPr>
            <a:r>
              <a:rPr sz="1800" spc="-5" dirty="0">
                <a:latin typeface="Arial MT"/>
                <a:cs typeface="Arial MT"/>
              </a:rPr>
              <a:t>Date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(DateTime)</a:t>
            </a:r>
            <a:endParaRPr sz="180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buChar char="•"/>
              <a:tabLst>
                <a:tab pos="1070610" algn="l"/>
              </a:tabLst>
            </a:pPr>
            <a:r>
              <a:rPr sz="1800" spc="-5" dirty="0">
                <a:latin typeface="Arial MT"/>
                <a:cs typeface="Arial MT"/>
              </a:rPr>
              <a:t>TRUE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FALSE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(Boolean)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457200" indent="-445134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56565" algn="l"/>
                <a:tab pos="457834" algn="l"/>
              </a:tabLst>
            </a:pP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1070610" algn="l"/>
              </a:tabLst>
            </a:pPr>
            <a:r>
              <a:rPr sz="1800" dirty="0">
                <a:latin typeface="Arial MT"/>
                <a:cs typeface="Arial MT"/>
              </a:rPr>
              <a:t>String</a:t>
            </a:r>
            <a:endParaRPr sz="1800">
              <a:latin typeface="Arial MT"/>
              <a:cs typeface="Arial MT"/>
            </a:endParaRPr>
          </a:p>
          <a:p>
            <a:pPr marL="1069975" lvl="1" indent="-143510">
              <a:lnSpc>
                <a:spcPct val="100000"/>
              </a:lnSpc>
              <a:buChar char="•"/>
              <a:tabLst>
                <a:tab pos="1070610" algn="l"/>
              </a:tabLst>
            </a:pPr>
            <a:r>
              <a:rPr sz="1800" spc="-5" dirty="0">
                <a:latin typeface="Arial MT"/>
                <a:cs typeface="Arial MT"/>
              </a:rPr>
              <a:t>Binary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36963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relationships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955547"/>
              <a:ext cx="7959852" cy="4107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57022"/>
            <a:ext cx="4491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Row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–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multiple</a:t>
            </a:r>
            <a:r>
              <a:rPr sz="2500" b="1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tables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607" y="1116584"/>
            <a:ext cx="521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does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propagate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over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relationships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6408" y="1505711"/>
              <a:ext cx="8348472" cy="30906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5194300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RELATED</a:t>
            </a:r>
            <a:endParaRPr sz="2500">
              <a:latin typeface="Arial"/>
              <a:cs typeface="Arial"/>
            </a:endParaRPr>
          </a:p>
          <a:p>
            <a:pPr marL="99060">
              <a:lnSpc>
                <a:spcPct val="100000"/>
              </a:lnSpc>
              <a:spcBef>
                <a:spcPts val="219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table[column]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699770" indent="-143510">
              <a:lnSpc>
                <a:spcPct val="100000"/>
              </a:lnSpc>
              <a:buChar char="•"/>
              <a:tabLst>
                <a:tab pos="70040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Opens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row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target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699770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700405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Following</a:t>
            </a:r>
            <a:r>
              <a:rPr sz="1800" spc="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relationships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568" y="2139695"/>
              <a:ext cx="7501128" cy="2500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5829300" cy="178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RELATEDTABLE</a:t>
            </a:r>
            <a:endParaRPr sz="2500">
              <a:latin typeface="Arial"/>
              <a:cs typeface="Arial"/>
            </a:endParaRPr>
          </a:p>
          <a:p>
            <a:pPr marL="556895" indent="-344170">
              <a:lnSpc>
                <a:spcPct val="100000"/>
              </a:lnSpc>
              <a:spcBef>
                <a:spcPts val="2195"/>
              </a:spcBef>
              <a:buAutoNum type="arabicPeriod"/>
              <a:tabLst>
                <a:tab pos="556895" algn="l"/>
                <a:tab pos="557530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RELATEDTABLE</a:t>
            </a:r>
            <a:r>
              <a:rPr sz="18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156970" lvl="1" indent="-143510">
              <a:lnSpc>
                <a:spcPct val="100000"/>
              </a:lnSpc>
              <a:buChar char="•"/>
              <a:tabLst>
                <a:tab pos="1157605" algn="l"/>
              </a:tabLst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Filters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parameter table</a:t>
            </a:r>
            <a:endParaRPr sz="1800">
              <a:latin typeface="Arial MT"/>
              <a:cs typeface="Arial MT"/>
            </a:endParaRPr>
          </a:p>
          <a:p>
            <a:pPr marL="1156970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115760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Returns only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rows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related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with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current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endParaRPr sz="1800">
              <a:latin typeface="Arial MT"/>
              <a:cs typeface="Arial MT"/>
            </a:endParaRPr>
          </a:p>
          <a:p>
            <a:pPr marL="213360">
              <a:lnSpc>
                <a:spcPct val="100000"/>
              </a:lnSpc>
              <a:tabLst>
                <a:tab pos="55689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companion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RELATED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704" y="2479548"/>
              <a:ext cx="8546592" cy="22250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42100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–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many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tables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8779" y="955547"/>
              <a:ext cx="5643372" cy="38831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36963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and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relationships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" y="955546"/>
              <a:ext cx="8683752" cy="40614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57022"/>
            <a:ext cx="36804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Bidirectional</a:t>
            </a:r>
            <a:r>
              <a:rPr sz="2500" spc="-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cross-filter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696" y="1339341"/>
            <a:ext cx="64001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Choose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propagation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Single: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many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propagation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Both: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 context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propagates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both 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ways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1.	Not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available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Excel,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only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Analysis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Services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Power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BI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1995" y="3534536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mig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h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696" y="2985338"/>
            <a:ext cx="75336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Beware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several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details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631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Performance</a:t>
            </a:r>
            <a:r>
              <a:rPr sz="18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degradation</a:t>
            </a:r>
            <a:endParaRPr sz="1800">
              <a:latin typeface="Arial MT"/>
              <a:cs typeface="Arial MT"/>
            </a:endParaRPr>
          </a:p>
          <a:p>
            <a:pPr marL="355600" marR="5080" lvl="1" indent="45720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Filtering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active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“many”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side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cross-filtered,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numbers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 hard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 read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certain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measures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Ambiguity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might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appear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396" y="1901139"/>
            <a:ext cx="3389629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most important DAX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function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 MT"/>
              <a:cs typeface="Arial MT"/>
            </a:endParaRPr>
          </a:p>
          <a:p>
            <a:pPr marL="149225">
              <a:lnSpc>
                <a:spcPct val="100000"/>
              </a:lnSpc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8514080" cy="1202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1154CC"/>
                </a:solidFill>
                <a:latin typeface="Arial"/>
                <a:cs typeface="Arial"/>
              </a:rPr>
              <a:t>syntax</a:t>
            </a:r>
            <a:endParaRPr sz="2500">
              <a:latin typeface="Arial"/>
              <a:cs typeface="Arial"/>
            </a:endParaRPr>
          </a:p>
          <a:p>
            <a:pPr marL="109220" marR="5080">
              <a:lnSpc>
                <a:spcPct val="100000"/>
              </a:lnSpc>
              <a:spcBef>
                <a:spcPts val="1945"/>
              </a:spcBef>
            </a:pP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Filters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evaluated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outer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context,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combined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together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AND,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finally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build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new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into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which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DAX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evaluates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expression.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07" y="1786127"/>
              <a:ext cx="8622030" cy="31737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6876415" cy="927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  <a:p>
            <a:pPr marL="10922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sum 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sales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where</a:t>
            </a:r>
            <a:r>
              <a:rPr sz="18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price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greater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than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$100.00.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4" y="1508760"/>
              <a:ext cx="8925306" cy="34129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29692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DAX</a:t>
            </a:r>
            <a:r>
              <a:rPr sz="2500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Type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Handling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859" y="1378458"/>
            <a:ext cx="490347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Operator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Overloading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Operators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strongly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typed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</a:t>
            </a:r>
            <a:r>
              <a:rPr sz="1800" spc="-10" dirty="0">
                <a:latin typeface="Arial MT"/>
                <a:cs typeface="Arial MT"/>
              </a:rPr>
              <a:t> depends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inputs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"4"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"8"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12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dirty="0">
                <a:latin typeface="Arial MT"/>
                <a:cs typeface="Arial MT"/>
              </a:rPr>
              <a:t>4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8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"48"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Conversion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happens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needed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10" dirty="0">
                <a:latin typeface="Arial MT"/>
                <a:cs typeface="Arial MT"/>
              </a:rPr>
              <a:t>Pay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attention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undesired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conversions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7829550" cy="1202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Filters</a:t>
            </a:r>
            <a:r>
              <a:rPr sz="2500" b="1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are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tables</a:t>
            </a:r>
            <a:endParaRPr sz="2500">
              <a:latin typeface="Arial"/>
              <a:cs typeface="Arial"/>
            </a:endParaRPr>
          </a:p>
          <a:p>
            <a:pPr marL="109220" marR="508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Each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table.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Boolean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expressions</a:t>
            </a:r>
            <a:r>
              <a:rPr sz="1800" spc="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 nothing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but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shortcuts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table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expressions.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12" y="1712976"/>
              <a:ext cx="8365998" cy="31295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994" y="2018157"/>
            <a:ext cx="4660265" cy="93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Let’s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learn CALCULATE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using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some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demo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Arial MT"/>
              <a:cs typeface="Arial MT"/>
            </a:endParaRPr>
          </a:p>
          <a:p>
            <a:pPr marL="95885">
              <a:lnSpc>
                <a:spcPct val="100000"/>
              </a:lnSpc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7943850" cy="1202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  <a:p>
            <a:pPr marL="109220" marR="508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sales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all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product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colors,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regardless</a:t>
            </a:r>
            <a:r>
              <a:rPr sz="1800" spc="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user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729739"/>
              <a:ext cx="8059674" cy="31737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8437880" cy="1202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  <a:p>
            <a:pPr marL="109220" marR="508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Compute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sales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red products,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regardless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color.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applied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entire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model,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 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Sales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table,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too.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76" y="1830323"/>
              <a:ext cx="8355330" cy="3164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8924290" cy="927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b="1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examples</a:t>
            </a:r>
            <a:endParaRPr sz="25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sales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red and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blue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products,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within</a:t>
            </a:r>
            <a:r>
              <a:rPr sz="18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user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color.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35" y="1508760"/>
              <a:ext cx="8771382" cy="3451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457022"/>
            <a:ext cx="8924290" cy="927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What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is a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context?</a:t>
            </a:r>
            <a:endParaRPr sz="25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194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sales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amount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red and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blue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products,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within</a:t>
            </a:r>
            <a:r>
              <a:rPr sz="1800" spc="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user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selection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color.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455" y="1546860"/>
              <a:ext cx="7178802" cy="3451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16153"/>
            <a:ext cx="35369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definition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8" y="1092707"/>
              <a:ext cx="8404097" cy="3810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16153"/>
            <a:ext cx="8245475" cy="1145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Multiple</a:t>
            </a:r>
            <a:r>
              <a:rPr sz="2500" b="1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conditions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endParaRPr sz="2500">
              <a:latin typeface="Arial"/>
              <a:cs typeface="Arial"/>
            </a:endParaRPr>
          </a:p>
          <a:p>
            <a:pPr marL="131445" marR="5080">
              <a:lnSpc>
                <a:spcPct val="100000"/>
              </a:lnSpc>
              <a:spcBef>
                <a:spcPts val="1505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Multiple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parameters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CALCULATE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are intersected,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generating</a:t>
            </a:r>
            <a:r>
              <a:rPr sz="18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new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context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both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filters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at 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same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52" y="1909572"/>
              <a:ext cx="8250174" cy="30716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16153"/>
            <a:ext cx="42106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Intersection</a:t>
            </a:r>
            <a:r>
              <a:rPr sz="2500" b="1" spc="2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of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b="1" spc="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12" y="1187577"/>
            <a:ext cx="4304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by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CALCULATE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to</a:t>
            </a:r>
            <a:r>
              <a:rPr sz="18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put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filters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139" y="1685544"/>
              <a:ext cx="6903719" cy="32628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616153"/>
            <a:ext cx="39649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Overwriting</a:t>
            </a:r>
            <a:r>
              <a:rPr sz="25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12" y="1187577"/>
            <a:ext cx="84296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Nested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CALCULATE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do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not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intersect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filters,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use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another</a:t>
            </a:r>
            <a:r>
              <a:rPr sz="18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operator,</a:t>
            </a:r>
            <a:r>
              <a:rPr sz="18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called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 OVERWRITE.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In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fact,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Yellow/Black</a:t>
            </a:r>
            <a:r>
              <a:rPr sz="1800" spc="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filter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wins</a:t>
            </a:r>
            <a:r>
              <a:rPr sz="1800" spc="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against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the Black/Blue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one,</a:t>
            </a:r>
            <a:r>
              <a:rPr sz="18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being </a:t>
            </a:r>
            <a:r>
              <a:rPr sz="1800" spc="-48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innermost.</a:t>
            </a:r>
            <a:r>
              <a:rPr sz="1800" spc="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Yellow/Black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overwrites</a:t>
            </a:r>
            <a:r>
              <a:rPr sz="18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Black/Blue.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4" y="2109216"/>
              <a:ext cx="7018782" cy="28765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14541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DateTime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859" y="1378458"/>
            <a:ext cx="523303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1.	Floating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Integer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days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December,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30, </a:t>
            </a:r>
            <a:r>
              <a:rPr sz="1800" spc="-10" dirty="0">
                <a:latin typeface="Arial MT"/>
                <a:cs typeface="Arial MT"/>
              </a:rPr>
              <a:t>1899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Decimal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Seconds: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 (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24</a:t>
            </a:r>
            <a:r>
              <a:rPr sz="1800" dirty="0">
                <a:latin typeface="Arial MT"/>
                <a:cs typeface="Arial MT"/>
              </a:rPr>
              <a:t> *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60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60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DateTime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Expressions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5" dirty="0">
                <a:latin typeface="Arial MT"/>
                <a:cs typeface="Arial MT"/>
              </a:rPr>
              <a:t>Date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Date </a:t>
            </a:r>
            <a:r>
              <a:rPr sz="1800" dirty="0">
                <a:latin typeface="Arial MT"/>
                <a:cs typeface="Arial MT"/>
              </a:rPr>
              <a:t>-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16153"/>
            <a:ext cx="635190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KEEPFILTERS</a:t>
            </a:r>
            <a:endParaRPr sz="250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  <a:spcBef>
                <a:spcPts val="1455"/>
              </a:spcBef>
            </a:pPr>
            <a:r>
              <a:rPr sz="1800" spc="-5" dirty="0">
                <a:latin typeface="Calibri"/>
                <a:cs typeface="Calibri"/>
              </a:rPr>
              <a:t>KEEPFILTERS retains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instead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replacing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76" y="1799844"/>
              <a:ext cx="8167878" cy="334137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16153"/>
            <a:ext cx="35121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r>
              <a:rPr sz="2500" spc="-6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operators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612" y="1542364"/>
            <a:ext cx="7414259" cy="304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100"/>
              </a:spcBef>
              <a:buChar char="o"/>
              <a:tabLst>
                <a:tab pos="186690" algn="l"/>
              </a:tabLst>
            </a:pPr>
            <a:r>
              <a:rPr sz="1800" spc="-5" dirty="0">
                <a:latin typeface="Calibri"/>
                <a:cs typeface="Calibri"/>
              </a:rPr>
              <a:t>Overwrite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context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 the individual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o"/>
            </a:pPr>
            <a:endParaRPr sz="1750">
              <a:latin typeface="Calibri"/>
              <a:cs typeface="Calibri"/>
            </a:endParaRPr>
          </a:p>
          <a:p>
            <a:pPr marL="186055" indent="-173990">
              <a:lnSpc>
                <a:spcPct val="100000"/>
              </a:lnSpc>
              <a:spcBef>
                <a:spcPts val="5"/>
              </a:spcBef>
              <a:buChar char="o"/>
              <a:tabLst>
                <a:tab pos="186690" algn="l"/>
              </a:tabLst>
            </a:pPr>
            <a:r>
              <a:rPr sz="1800" dirty="0">
                <a:latin typeface="Calibri"/>
                <a:cs typeface="Calibri"/>
              </a:rPr>
              <a:t>Remove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previously existing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(ALL)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o"/>
            </a:pPr>
            <a:endParaRPr sz="1750">
              <a:latin typeface="Calibri"/>
              <a:cs typeface="Calibri"/>
            </a:endParaRPr>
          </a:p>
          <a:p>
            <a:pPr marL="186055" indent="-173990">
              <a:lnSpc>
                <a:spcPct val="100000"/>
              </a:lnSpc>
              <a:buChar char="o"/>
              <a:tabLst>
                <a:tab pos="186690" algn="l"/>
              </a:tabLst>
            </a:pPr>
            <a:r>
              <a:rPr sz="1800" dirty="0">
                <a:latin typeface="Calibri"/>
                <a:cs typeface="Calibri"/>
              </a:rPr>
              <a:t>Add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r>
              <a:rPr sz="1800" spc="-10" dirty="0">
                <a:latin typeface="Calibri"/>
                <a:cs typeface="Calibri"/>
              </a:rPr>
              <a:t> (KEEPFILTERS)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o"/>
            </a:pPr>
            <a:endParaRPr sz="1750">
              <a:latin typeface="Calibri"/>
              <a:cs typeface="Calibri"/>
            </a:endParaRPr>
          </a:p>
          <a:p>
            <a:pPr marL="186055" indent="-173990">
              <a:lnSpc>
                <a:spcPct val="100000"/>
              </a:lnSpc>
              <a:buChar char="o"/>
              <a:tabLst>
                <a:tab pos="186690" algn="l"/>
              </a:tabLst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DAX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manipulating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following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internal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operators:</a:t>
            </a:r>
            <a:endParaRPr sz="1800">
              <a:latin typeface="Calibri"/>
              <a:cs typeface="Calibri"/>
            </a:endParaRPr>
          </a:p>
          <a:p>
            <a:pPr marL="1092200" lvl="1" indent="-165735">
              <a:lnSpc>
                <a:spcPct val="100000"/>
              </a:lnSpc>
              <a:buChar char="•"/>
              <a:tabLst>
                <a:tab pos="1092835" algn="l"/>
              </a:tabLst>
            </a:pPr>
            <a:r>
              <a:rPr sz="1800" spc="-5" dirty="0">
                <a:latin typeface="Calibri"/>
                <a:cs typeface="Calibri"/>
              </a:rPr>
              <a:t>INTERSECT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(multiple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CALCULATE)</a:t>
            </a:r>
            <a:endParaRPr sz="1800">
              <a:latin typeface="Calibri"/>
              <a:cs typeface="Calibri"/>
            </a:endParaRPr>
          </a:p>
          <a:p>
            <a:pPr marL="1092200" lvl="1" indent="-165735">
              <a:lnSpc>
                <a:spcPct val="100000"/>
              </a:lnSpc>
              <a:buChar char="•"/>
              <a:tabLst>
                <a:tab pos="1092835" algn="l"/>
              </a:tabLst>
            </a:pPr>
            <a:r>
              <a:rPr sz="1800" spc="-5" dirty="0">
                <a:latin typeface="Calibri"/>
                <a:cs typeface="Calibri"/>
              </a:rPr>
              <a:t>OVERWRITE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(nested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CALCULATE)</a:t>
            </a:r>
            <a:endParaRPr sz="1800">
              <a:latin typeface="Calibri"/>
              <a:cs typeface="Calibri"/>
            </a:endParaRPr>
          </a:p>
          <a:p>
            <a:pPr marL="1092200" lvl="1" indent="-165735">
              <a:lnSpc>
                <a:spcPct val="100000"/>
              </a:lnSpc>
              <a:spcBef>
                <a:spcPts val="5"/>
              </a:spcBef>
              <a:buChar char="•"/>
              <a:tabLst>
                <a:tab pos="1092835" algn="l"/>
              </a:tabLst>
            </a:pPr>
            <a:r>
              <a:rPr sz="1800" spc="-5" dirty="0">
                <a:latin typeface="Calibri"/>
                <a:cs typeface="Calibri"/>
              </a:rPr>
              <a:t>REMOVEFILTERS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(using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ALL)</a:t>
            </a:r>
            <a:endParaRPr sz="1800">
              <a:latin typeface="Calibri"/>
              <a:cs typeface="Calibri"/>
            </a:endParaRPr>
          </a:p>
          <a:p>
            <a:pPr marL="1092200" lvl="1" indent="-165735">
              <a:lnSpc>
                <a:spcPct val="100000"/>
              </a:lnSpc>
              <a:spcBef>
                <a:spcPts val="25"/>
              </a:spcBef>
              <a:buChar char="•"/>
              <a:tabLst>
                <a:tab pos="1092835" algn="l"/>
              </a:tabLst>
            </a:pPr>
            <a:r>
              <a:rPr sz="1800" spc="-5" dirty="0">
                <a:latin typeface="Calibri"/>
                <a:cs typeface="Calibri"/>
              </a:rPr>
              <a:t>ADDFILTER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KEEPFILTERS)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48461"/>
            <a:ext cx="8458200" cy="1254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KEEPFILTERS</a:t>
            </a:r>
            <a:r>
              <a:rPr sz="2500" b="1" spc="-10" dirty="0">
                <a:solidFill>
                  <a:srgbClr val="1154CC"/>
                </a:solidFill>
                <a:latin typeface="Arial"/>
                <a:cs typeface="Arial"/>
              </a:rPr>
              <a:t> might</a:t>
            </a:r>
            <a:r>
              <a:rPr sz="2500" b="1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be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required,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don’t</a:t>
            </a:r>
            <a:r>
              <a:rPr sz="25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filter</a:t>
            </a:r>
            <a:r>
              <a:rPr sz="2500" b="1" spc="3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the</a:t>
            </a:r>
            <a:r>
              <a:rPr sz="2500" b="1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table!</a:t>
            </a: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2310"/>
              </a:spcBef>
            </a:pPr>
            <a:r>
              <a:rPr sz="1800" spc="-5" dirty="0">
                <a:latin typeface="Calibri"/>
                <a:cs typeface="Calibri"/>
              </a:rPr>
              <a:t>KEEPFILTERS 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required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keep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semantics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You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obtain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similar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result</a:t>
            </a:r>
            <a:r>
              <a:rPr sz="1800" spc="-5" dirty="0">
                <a:latin typeface="Calibri"/>
                <a:cs typeface="Calibri"/>
              </a:rPr>
              <a:t> 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entire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table.</a:t>
            </a:r>
            <a:r>
              <a:rPr sz="1800" spc="-5" dirty="0">
                <a:latin typeface="Calibri"/>
                <a:cs typeface="Calibri"/>
              </a:rPr>
              <a:t> Filtering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practice.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48" y="1959864"/>
              <a:ext cx="7302246" cy="30259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58533" y="4566665"/>
              <a:ext cx="692150" cy="355600"/>
            </a:xfrm>
            <a:custGeom>
              <a:avLst/>
              <a:gdLst/>
              <a:ahLst/>
              <a:cxnLst/>
              <a:rect l="l" t="t" r="r" b="b"/>
              <a:pathLst>
                <a:path w="692150" h="355600">
                  <a:moveTo>
                    <a:pt x="691896" y="0"/>
                  </a:moveTo>
                  <a:lnTo>
                    <a:pt x="0" y="0"/>
                  </a:lnTo>
                  <a:lnTo>
                    <a:pt x="0" y="355092"/>
                  </a:lnTo>
                  <a:lnTo>
                    <a:pt x="691896" y="355092"/>
                  </a:lnTo>
                  <a:lnTo>
                    <a:pt x="69189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558533" y="4566665"/>
              <a:ext cx="692150" cy="355600"/>
            </a:xfrm>
            <a:custGeom>
              <a:avLst/>
              <a:gdLst/>
              <a:ahLst/>
              <a:cxnLst/>
              <a:rect l="l" t="t" r="r" b="b"/>
              <a:pathLst>
                <a:path w="692150" h="355600">
                  <a:moveTo>
                    <a:pt x="0" y="355092"/>
                  </a:moveTo>
                  <a:lnTo>
                    <a:pt x="691896" y="355092"/>
                  </a:lnTo>
                  <a:lnTo>
                    <a:pt x="691896" y="0"/>
                  </a:lnTo>
                  <a:lnTo>
                    <a:pt x="0" y="0"/>
                  </a:lnTo>
                  <a:lnTo>
                    <a:pt x="0" y="355092"/>
                  </a:lnTo>
                  <a:close/>
                </a:path>
              </a:pathLst>
            </a:custGeom>
            <a:ln w="2539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48461"/>
            <a:ext cx="6607175" cy="98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Aggregators</a:t>
            </a:r>
            <a:r>
              <a:rPr sz="2500" b="1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in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compact</a:t>
            </a:r>
            <a:r>
              <a:rPr sz="2500" b="1" spc="-10" dirty="0">
                <a:solidFill>
                  <a:srgbClr val="1154CC"/>
                </a:solidFill>
                <a:latin typeface="Arial"/>
                <a:cs typeface="Arial"/>
              </a:rPr>
              <a:t> syntax</a:t>
            </a: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1800" spc="-5" dirty="0">
                <a:latin typeface="Calibri"/>
                <a:cs typeface="Calibri"/>
              </a:rPr>
              <a:t>Aggregators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compact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syntax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evaluated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3716" y="1816607"/>
            <a:ext cx="7100570" cy="3274695"/>
            <a:chOff x="13716" y="1816607"/>
            <a:chExt cx="7100570" cy="3274695"/>
          </a:xfrm>
        </p:grpSpPr>
        <p:sp>
          <p:nvSpPr>
            <p:cNvPr id="9" name="object 9"/>
            <p:cNvSpPr/>
            <p:nvPr/>
          </p:nvSpPr>
          <p:spPr>
            <a:xfrm>
              <a:off x="6215633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3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1816607"/>
              <a:ext cx="7066026" cy="3274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587211"/>
            <a:ext cx="8159750" cy="13379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Variables and</a:t>
            </a:r>
            <a:r>
              <a:rPr sz="2500" spc="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evaluation contexts</a:t>
            </a: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600"/>
              </a:lnSpc>
              <a:spcBef>
                <a:spcPts val="335"/>
              </a:spcBef>
            </a:pPr>
            <a:r>
              <a:rPr b="0" spc="-5" dirty="0">
                <a:latin typeface="Calibri"/>
                <a:cs typeface="Calibri"/>
              </a:rPr>
              <a:t>Variables</a:t>
            </a:r>
            <a:r>
              <a:rPr b="0" spc="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are</a:t>
            </a:r>
            <a:r>
              <a:rPr b="0" spc="-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computed</a:t>
            </a:r>
            <a:r>
              <a:rPr b="0" spc="2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in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evaluation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where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they are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defined,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not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in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 </a:t>
            </a:r>
            <a:r>
              <a:rPr b="0" spc="-5" dirty="0">
                <a:latin typeface="Calibri"/>
                <a:cs typeface="Calibri"/>
              </a:rPr>
              <a:t>one</a:t>
            </a:r>
            <a:r>
              <a:rPr b="0" spc="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where </a:t>
            </a:r>
            <a:r>
              <a:rPr b="0" spc="-39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they are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used. CALCULATE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cannot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modify</a:t>
            </a:r>
            <a:r>
              <a:rPr b="0" dirty="0">
                <a:latin typeface="Calibri"/>
                <a:cs typeface="Calibri"/>
              </a:rPr>
              <a:t> the</a:t>
            </a:r>
            <a:r>
              <a:rPr b="0" spc="20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value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of</a:t>
            </a:r>
            <a:r>
              <a:rPr b="0" spc="15" dirty="0">
                <a:latin typeface="Calibri"/>
                <a:cs typeface="Calibri"/>
              </a:rPr>
              <a:t> </a:t>
            </a:r>
            <a:r>
              <a:rPr b="0" dirty="0">
                <a:latin typeface="Calibri"/>
                <a:cs typeface="Calibri"/>
              </a:rPr>
              <a:t>a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variable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because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it</a:t>
            </a:r>
            <a:r>
              <a:rPr b="0" spc="1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is</a:t>
            </a:r>
            <a:r>
              <a:rPr b="0" spc="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already </a:t>
            </a:r>
            <a:r>
              <a:rPr b="0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computed.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8" y="2004062"/>
              <a:ext cx="6470142" cy="30838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432" y="2019426"/>
            <a:ext cx="3060700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feature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transition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734948"/>
            <a:ext cx="5745480" cy="35039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b="1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transition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603885" indent="-173990">
              <a:lnSpc>
                <a:spcPct val="100000"/>
              </a:lnSpc>
              <a:buChar char="o"/>
              <a:tabLst>
                <a:tab pos="604520" algn="l"/>
              </a:tabLst>
            </a:pPr>
            <a:r>
              <a:rPr sz="1800" spc="-5" dirty="0">
                <a:latin typeface="Calibri"/>
                <a:cs typeface="Calibri"/>
              </a:rPr>
              <a:t>Calculate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performs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another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task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o"/>
            </a:pPr>
            <a:endParaRPr sz="1750">
              <a:latin typeface="Calibri"/>
              <a:cs typeface="Calibri"/>
            </a:endParaRPr>
          </a:p>
          <a:p>
            <a:pPr marL="603885" indent="-173990">
              <a:lnSpc>
                <a:spcPct val="100000"/>
              </a:lnSpc>
              <a:buChar char="o"/>
              <a:tabLst>
                <a:tab pos="604520" algn="l"/>
              </a:tabLst>
            </a:pPr>
            <a:r>
              <a:rPr sz="1800" dirty="0">
                <a:latin typeface="Calibri"/>
                <a:cs typeface="Calibri"/>
              </a:rPr>
              <a:t>If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executed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inside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row </a:t>
            </a:r>
            <a:r>
              <a:rPr sz="1800" spc="-10" dirty="0"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  <a:p>
            <a:pPr marL="1510665" lvl="1" indent="-166370">
              <a:lnSpc>
                <a:spcPct val="100000"/>
              </a:lnSpc>
              <a:buChar char="•"/>
              <a:tabLst>
                <a:tab pos="1511300" algn="l"/>
              </a:tabLst>
            </a:pPr>
            <a:r>
              <a:rPr sz="1800" dirty="0">
                <a:latin typeface="Calibri"/>
                <a:cs typeface="Calibri"/>
              </a:rPr>
              <a:t>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takes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row</a:t>
            </a:r>
            <a:r>
              <a:rPr sz="1800" spc="-10" dirty="0">
                <a:latin typeface="Calibri"/>
                <a:cs typeface="Calibri"/>
              </a:rPr>
              <a:t> context</a:t>
            </a:r>
            <a:endParaRPr sz="1800">
              <a:latin typeface="Calibri"/>
              <a:cs typeface="Calibri"/>
            </a:endParaRPr>
          </a:p>
          <a:p>
            <a:pPr marL="1510665" lvl="1" indent="-166370">
              <a:lnSpc>
                <a:spcPct val="100000"/>
              </a:lnSpc>
              <a:spcBef>
                <a:spcPts val="5"/>
              </a:spcBef>
              <a:buChar char="•"/>
              <a:tabLst>
                <a:tab pos="1511300" algn="l"/>
              </a:tabLst>
            </a:pPr>
            <a:r>
              <a:rPr sz="1800" spc="-5" dirty="0">
                <a:latin typeface="Calibri"/>
                <a:cs typeface="Calibri"/>
              </a:rPr>
              <a:t>Transforms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into</a:t>
            </a:r>
            <a:r>
              <a:rPr sz="1800" dirty="0">
                <a:latin typeface="Calibri"/>
                <a:cs typeface="Calibri"/>
              </a:rPr>
              <a:t> 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equivalent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  <a:p>
            <a:pPr marL="1510665" lvl="1" indent="-166370">
              <a:lnSpc>
                <a:spcPct val="100000"/>
              </a:lnSpc>
              <a:buChar char="•"/>
              <a:tabLst>
                <a:tab pos="1511300" algn="l"/>
              </a:tabLst>
            </a:pPr>
            <a:r>
              <a:rPr sz="1800" spc="-5" dirty="0">
                <a:latin typeface="Calibri"/>
                <a:cs typeface="Calibri"/>
              </a:rPr>
              <a:t>Applies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 model</a:t>
            </a:r>
            <a:endParaRPr sz="1800">
              <a:latin typeface="Calibri"/>
              <a:cs typeface="Calibri"/>
            </a:endParaRPr>
          </a:p>
          <a:p>
            <a:pPr marL="1510665" lvl="1" indent="-166370">
              <a:lnSpc>
                <a:spcPct val="100000"/>
              </a:lnSpc>
              <a:buChar char="•"/>
              <a:tabLst>
                <a:tab pos="1511300" algn="l"/>
              </a:tabLst>
            </a:pPr>
            <a:r>
              <a:rPr sz="1800" dirty="0">
                <a:latin typeface="Calibri"/>
                <a:cs typeface="Calibri"/>
              </a:rPr>
              <a:t>Before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>
              <a:latin typeface="Calibri"/>
              <a:cs typeface="Calibri"/>
            </a:endParaRPr>
          </a:p>
          <a:p>
            <a:pPr marL="603885" indent="-173990">
              <a:lnSpc>
                <a:spcPct val="100000"/>
              </a:lnSpc>
              <a:buChar char="o"/>
              <a:tabLst>
                <a:tab pos="604520" algn="l"/>
              </a:tabLst>
            </a:pPr>
            <a:r>
              <a:rPr sz="1800" spc="-5" dirty="0">
                <a:latin typeface="Calibri"/>
                <a:cs typeface="Calibri"/>
              </a:rPr>
              <a:t>Very important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 feature</a:t>
            </a:r>
            <a:endParaRPr sz="1800">
              <a:latin typeface="Calibri"/>
              <a:cs typeface="Calibri"/>
            </a:endParaRPr>
          </a:p>
          <a:p>
            <a:pPr marL="1510665" lvl="1" indent="-166370">
              <a:lnSpc>
                <a:spcPct val="100000"/>
              </a:lnSpc>
              <a:spcBef>
                <a:spcPts val="25"/>
              </a:spcBef>
              <a:buChar char="•"/>
              <a:tabLst>
                <a:tab pos="1511300" algn="l"/>
              </a:tabLst>
            </a:pPr>
            <a:r>
              <a:rPr sz="1800" dirty="0">
                <a:latin typeface="Calibri"/>
                <a:cs typeface="Calibri"/>
              </a:rPr>
              <a:t>Better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writing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code…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55980"/>
            <a:ext cx="27406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spc="-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transition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3500"/>
            <a:chOff x="0" y="0"/>
            <a:chExt cx="9142095" cy="514350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7" y="1226819"/>
              <a:ext cx="8636508" cy="39166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71723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Unexpected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results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if</a:t>
            </a:r>
            <a:r>
              <a:rPr sz="2500" spc="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there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are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duplicated</a:t>
            </a:r>
            <a:r>
              <a:rPr sz="2500" spc="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rows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07" y="1078991"/>
              <a:ext cx="8377428" cy="39319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505015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Some</a:t>
            </a:r>
            <a:r>
              <a:rPr sz="250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notes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on</a:t>
            </a:r>
            <a:r>
              <a:rPr sz="2500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context</a:t>
            </a:r>
            <a:r>
              <a:rPr sz="2500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transition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70459" y="1243406"/>
            <a:ext cx="5421630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invoked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expensive: don’t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it </a:t>
            </a:r>
            <a:r>
              <a:rPr sz="1800" spc="-5" dirty="0">
                <a:latin typeface="Calibri"/>
                <a:cs typeface="Calibri"/>
              </a:rPr>
              <a:t>iterating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large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does 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row,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r>
              <a:rPr sz="1800" dirty="0">
                <a:latin typeface="Calibri"/>
                <a:cs typeface="Calibri"/>
              </a:rPr>
              <a:t> all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identical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rows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creates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filter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context out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row </a:t>
            </a:r>
            <a:r>
              <a:rPr sz="1800" spc="-10" dirty="0">
                <a:latin typeface="Calibri"/>
                <a:cs typeface="Calibri"/>
              </a:rPr>
              <a:t>context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-5" dirty="0">
                <a:latin typeface="Calibri"/>
                <a:cs typeface="Calibri"/>
              </a:rPr>
              <a:t> happens </a:t>
            </a:r>
            <a:r>
              <a:rPr sz="1800" dirty="0">
                <a:latin typeface="Calibri"/>
                <a:cs typeface="Calibri"/>
              </a:rPr>
              <a:t>whenever 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row</a:t>
            </a:r>
            <a:r>
              <a:rPr sz="1800" spc="-5" dirty="0">
                <a:latin typeface="Calibri"/>
                <a:cs typeface="Calibri"/>
              </a:rPr>
              <a:t> context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30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transforms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row</a:t>
            </a:r>
            <a:r>
              <a:rPr sz="1800" spc="-5" dirty="0">
                <a:latin typeface="Calibri"/>
                <a:cs typeface="Calibri"/>
              </a:rPr>
              <a:t> contexts,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last</a:t>
            </a:r>
            <a:r>
              <a:rPr sz="1800" spc="-5" dirty="0">
                <a:latin typeface="Calibri"/>
                <a:cs typeface="Calibri"/>
              </a:rPr>
              <a:t> one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25" dirty="0">
                <a:latin typeface="Courier New"/>
                <a:cs typeface="Courier New"/>
              </a:rPr>
              <a:t> </a:t>
            </a:r>
            <a:r>
              <a:rPr sz="1800" spc="-5" dirty="0">
                <a:latin typeface="Calibri"/>
                <a:cs typeface="Calibri"/>
              </a:rPr>
              <a:t>Row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contexts</a:t>
            </a:r>
            <a:r>
              <a:rPr sz="1800" dirty="0">
                <a:latin typeface="Calibri"/>
                <a:cs typeface="Calibri"/>
              </a:rPr>
              <a:t> 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 longer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available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05485"/>
            <a:ext cx="30746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Calculated</a:t>
            </a:r>
            <a:r>
              <a:rPr sz="25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Columns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859" y="1378458"/>
            <a:ext cx="490156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1.	Columns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computed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 </a:t>
            </a:r>
            <a:r>
              <a:rPr sz="1800" dirty="0">
                <a:latin typeface="Arial MT"/>
                <a:cs typeface="Arial MT"/>
              </a:rPr>
              <a:t>DAX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1.	</a:t>
            </a:r>
            <a:r>
              <a:rPr sz="1800" spc="-15" dirty="0">
                <a:latin typeface="Arial MT"/>
                <a:cs typeface="Arial MT"/>
              </a:rPr>
              <a:t>Always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computed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row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800" spc="-5" dirty="0">
                <a:latin typeface="Arial MT"/>
                <a:cs typeface="Arial MT"/>
              </a:rPr>
              <a:t>Product[Price]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means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AutoNum type="arabicPeriod"/>
            </a:pPr>
            <a:endParaRPr sz="185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column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(explicit)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buChar char="•"/>
              <a:tabLst>
                <a:tab pos="956310" algn="l"/>
              </a:tabLst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Product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(explicit,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optional)</a:t>
            </a:r>
            <a:endParaRPr sz="1800">
              <a:latin typeface="Arial MT"/>
              <a:cs typeface="Arial MT"/>
            </a:endParaRPr>
          </a:p>
          <a:p>
            <a:pPr marL="956310" lvl="1" indent="-144145">
              <a:lnSpc>
                <a:spcPct val="100000"/>
              </a:lnSpc>
              <a:buChar char="•"/>
              <a:tabLst>
                <a:tab pos="956944" algn="l"/>
              </a:tabLst>
            </a:pP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(implicit)</a:t>
            </a:r>
            <a:endParaRPr sz="1800">
              <a:latin typeface="Arial MT"/>
              <a:cs typeface="Arial MT"/>
            </a:endParaRPr>
          </a:p>
          <a:p>
            <a:pPr marL="955675" lvl="1" indent="-143510">
              <a:lnSpc>
                <a:spcPct val="100000"/>
              </a:lnSpc>
              <a:spcBef>
                <a:spcPts val="5"/>
              </a:spcBef>
              <a:buChar char="•"/>
              <a:tabLst>
                <a:tab pos="956310" algn="l"/>
              </a:tabLst>
            </a:pPr>
            <a:r>
              <a:rPr sz="1800" spc="-5" dirty="0">
                <a:latin typeface="Arial MT"/>
                <a:cs typeface="Arial MT"/>
              </a:rPr>
              <a:t>Different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row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5" name="object 5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360235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Automatic</a:t>
            </a:r>
            <a:r>
              <a:rPr sz="2500" spc="-5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CALCULATE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0020" y="2063495"/>
            <a:ext cx="7497445" cy="2871470"/>
            <a:chOff x="160020" y="2063495"/>
            <a:chExt cx="7497445" cy="2871470"/>
          </a:xfrm>
        </p:grpSpPr>
        <p:sp>
          <p:nvSpPr>
            <p:cNvPr id="9" name="object 9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20" y="2063495"/>
              <a:ext cx="7497318" cy="248793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70459" y="1252550"/>
            <a:ext cx="8407400" cy="3098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Whenever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measure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invoked,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automatic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around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measure.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reason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why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[Measure]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Table[Column]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standard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best </a:t>
            </a:r>
            <a:r>
              <a:rPr sz="1800" spc="-5" dirty="0">
                <a:latin typeface="Calibri"/>
                <a:cs typeface="Calibri"/>
              </a:rPr>
              <a:t>practice.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SUM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Orders,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[Sales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Amount]</a:t>
            </a:r>
            <a:endParaRPr sz="1800">
              <a:latin typeface="Calibri"/>
              <a:cs typeface="Calibri"/>
            </a:endParaRPr>
          </a:p>
          <a:p>
            <a:pPr marL="70485" marR="7642859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) 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</a:t>
            </a:r>
            <a:r>
              <a:rPr sz="1800" dirty="0">
                <a:latin typeface="Calibri"/>
                <a:cs typeface="Calibri"/>
              </a:rPr>
              <a:t>X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Orders,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CALCULATE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( [Sales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Amount]</a:t>
            </a:r>
            <a:r>
              <a:rPr sz="18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407" y="2357373"/>
            <a:ext cx="3778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Working</a:t>
            </a:r>
            <a:r>
              <a:rPr sz="2800" b="1" spc="-1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with</a:t>
            </a:r>
            <a:r>
              <a:rPr sz="28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iterators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5407" y="1772539"/>
            <a:ext cx="269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Time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start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thinking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DAX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5" name="object 5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52" y="631062"/>
            <a:ext cx="4333240" cy="256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Computing</a:t>
            </a:r>
            <a:r>
              <a:rPr sz="25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max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daily</a:t>
            </a:r>
            <a:r>
              <a:rPr sz="2500" b="1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sales</a:t>
            </a:r>
            <a:endParaRPr sz="2500">
              <a:latin typeface="Arial"/>
              <a:cs typeface="Arial"/>
            </a:endParaRPr>
          </a:p>
          <a:p>
            <a:pPr marL="12700" marR="235585">
              <a:lnSpc>
                <a:spcPct val="103299"/>
              </a:lnSpc>
              <a:spcBef>
                <a:spcPts val="1695"/>
              </a:spcBef>
            </a:pPr>
            <a:r>
              <a:rPr sz="1800" dirty="0">
                <a:latin typeface="Courier New"/>
                <a:cs typeface="Courier New"/>
              </a:rPr>
              <a:t>O </a:t>
            </a:r>
            <a:r>
              <a:rPr sz="1800" spc="-5" dirty="0">
                <a:latin typeface="Calibri"/>
                <a:cs typeface="Calibri"/>
              </a:rPr>
              <a:t>What is </a:t>
            </a:r>
            <a:r>
              <a:rPr sz="1800" dirty="0">
                <a:latin typeface="Calibri"/>
                <a:cs typeface="Calibri"/>
              </a:rPr>
              <a:t>the maximum </a:t>
            </a:r>
            <a:r>
              <a:rPr sz="1800" spc="-5" dirty="0">
                <a:latin typeface="Calibri"/>
                <a:cs typeface="Calibri"/>
              </a:rPr>
              <a:t>amount of </a:t>
            </a:r>
            <a:r>
              <a:rPr sz="1800" dirty="0">
                <a:latin typeface="Calibri"/>
                <a:cs typeface="Calibri"/>
              </a:rPr>
              <a:t>sales in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day?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O</a:t>
            </a:r>
            <a:r>
              <a:rPr sz="1800" spc="-45" dirty="0">
                <a:latin typeface="Courier New"/>
                <a:cs typeface="Courier New"/>
              </a:rPr>
              <a:t> </a:t>
            </a:r>
            <a:r>
              <a:rPr sz="1800" dirty="0">
                <a:latin typeface="Calibri"/>
                <a:cs typeface="Calibri"/>
              </a:rPr>
              <a:t>MAX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enough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</a:pPr>
            <a:r>
              <a:rPr sz="1800" dirty="0">
                <a:latin typeface="Courier New"/>
                <a:cs typeface="Courier New"/>
              </a:rPr>
              <a:t>O </a:t>
            </a:r>
            <a:r>
              <a:rPr sz="1800" spc="-5" dirty="0">
                <a:latin typeface="Calibri"/>
                <a:cs typeface="Calibri"/>
              </a:rPr>
              <a:t>Consolidate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daily amount </a:t>
            </a:r>
            <a:r>
              <a:rPr sz="1800" dirty="0">
                <a:latin typeface="Calibri"/>
                <a:cs typeface="Calibri"/>
              </a:rPr>
              <a:t>and then </a:t>
            </a:r>
            <a:r>
              <a:rPr sz="1800" spc="-5" dirty="0">
                <a:latin typeface="Calibri"/>
                <a:cs typeface="Calibri"/>
              </a:rPr>
              <a:t>find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maximum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7552" y="1226819"/>
              <a:ext cx="4085844" cy="37581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439864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MIN-MAX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sales</a:t>
            </a:r>
            <a:r>
              <a:rPr sz="2500" spc="-2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per</a:t>
            </a:r>
            <a:r>
              <a:rPr sz="2500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customer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04" y="2427732"/>
            <a:ext cx="7299198" cy="166344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255" y="1337564"/>
            <a:ext cx="8265159" cy="2551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Iterators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different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granularity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report.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MinSalesPerCustomer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:=</a:t>
            </a:r>
            <a:endParaRPr sz="1800">
              <a:latin typeface="Calibri"/>
              <a:cs typeface="Calibri"/>
            </a:endParaRPr>
          </a:p>
          <a:p>
            <a:pPr marL="10414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MINX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spc="-5" dirty="0">
                <a:latin typeface="Calibri"/>
                <a:cs typeface="Calibri"/>
              </a:rPr>
              <a:t> Customer,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[Sales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Amount]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MaxSalesPerCustomer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:=</a:t>
            </a:r>
            <a:endParaRPr sz="1800">
              <a:latin typeface="Calibri"/>
              <a:cs typeface="Calibri"/>
            </a:endParaRPr>
          </a:p>
          <a:p>
            <a:pPr marL="10414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MAXX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 </a:t>
            </a:r>
            <a:r>
              <a:rPr sz="1800" spc="-5" dirty="0">
                <a:latin typeface="Calibri"/>
                <a:cs typeface="Calibri"/>
              </a:rPr>
              <a:t>Customer, </a:t>
            </a:r>
            <a:r>
              <a:rPr sz="1800" dirty="0">
                <a:latin typeface="Calibri"/>
                <a:cs typeface="Calibri"/>
              </a:rPr>
              <a:t>[Sales</a:t>
            </a:r>
            <a:r>
              <a:rPr sz="1800" spc="-5" dirty="0">
                <a:latin typeface="Calibri"/>
                <a:cs typeface="Calibri"/>
              </a:rPr>
              <a:t> Amount]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23533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Useful</a:t>
            </a:r>
            <a:r>
              <a:rPr sz="25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iterators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155" y="2014729"/>
            <a:ext cx="7299325" cy="3035300"/>
            <a:chOff x="105155" y="2014729"/>
            <a:chExt cx="7299325" cy="3035300"/>
          </a:xfrm>
        </p:grpSpPr>
        <p:sp>
          <p:nvSpPr>
            <p:cNvPr id="9" name="object 9"/>
            <p:cNvSpPr/>
            <p:nvPr/>
          </p:nvSpPr>
          <p:spPr>
            <a:xfrm>
              <a:off x="6215634" y="4458462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2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2014729"/>
              <a:ext cx="7299198" cy="30350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2255" y="1337564"/>
            <a:ext cx="8475345" cy="3510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many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 iterators,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behave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dirty="0">
                <a:latin typeface="Calibri"/>
                <a:cs typeface="Calibri"/>
              </a:rPr>
              <a:t> way: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iterate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 </a:t>
            </a:r>
            <a:r>
              <a:rPr sz="1800" dirty="0">
                <a:latin typeface="Calibri"/>
                <a:cs typeface="Calibri"/>
              </a:rPr>
              <a:t>and aggregate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  <a:p>
            <a:pPr marL="123825" marR="7340600">
              <a:lnSpc>
                <a:spcPct val="100000"/>
              </a:lnSpc>
              <a:spcBef>
                <a:spcPts val="1510"/>
              </a:spcBef>
            </a:pPr>
            <a:r>
              <a:rPr sz="1800" spc="-10" dirty="0">
                <a:latin typeface="Consolas"/>
                <a:cs typeface="Consolas"/>
              </a:rPr>
              <a:t>MAXX 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MINX </a:t>
            </a:r>
            <a:r>
              <a:rPr sz="1800" spc="-5" dirty="0">
                <a:latin typeface="Consolas"/>
                <a:cs typeface="Consolas"/>
              </a:rPr>
              <a:t> AVER</a:t>
            </a:r>
            <a:r>
              <a:rPr sz="1800" dirty="0">
                <a:latin typeface="Consolas"/>
                <a:cs typeface="Consolas"/>
              </a:rPr>
              <a:t>A</a:t>
            </a:r>
            <a:r>
              <a:rPr sz="1800" spc="-5" dirty="0">
                <a:latin typeface="Consolas"/>
                <a:cs typeface="Consolas"/>
              </a:rPr>
              <a:t>GE</a:t>
            </a:r>
            <a:r>
              <a:rPr sz="1800" dirty="0">
                <a:latin typeface="Consolas"/>
                <a:cs typeface="Consolas"/>
              </a:rPr>
              <a:t>X  </a:t>
            </a:r>
            <a:r>
              <a:rPr sz="1800" spc="-10" dirty="0">
                <a:latin typeface="Consolas"/>
                <a:cs typeface="Consolas"/>
              </a:rPr>
              <a:t>SUMX </a:t>
            </a:r>
            <a:r>
              <a:rPr sz="1800" spc="-5" dirty="0">
                <a:latin typeface="Consolas"/>
                <a:cs typeface="Consolas"/>
              </a:rPr>
              <a:t> PROD</a:t>
            </a:r>
            <a:r>
              <a:rPr sz="1800" dirty="0">
                <a:latin typeface="Consolas"/>
                <a:cs typeface="Consolas"/>
              </a:rPr>
              <a:t>U</a:t>
            </a:r>
            <a:r>
              <a:rPr sz="1800" spc="-5" dirty="0">
                <a:latin typeface="Consolas"/>
                <a:cs typeface="Consolas"/>
              </a:rPr>
              <a:t>CT</a:t>
            </a:r>
            <a:r>
              <a:rPr sz="180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  <a:p>
            <a:pPr marL="123825" marR="54603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CONCATENATEXVARX.P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.S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STDEVX.P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.S</a:t>
            </a:r>
            <a:endParaRPr sz="1800">
              <a:latin typeface="Consolas"/>
              <a:cs typeface="Consolas"/>
            </a:endParaRPr>
          </a:p>
          <a:p>
            <a:pPr marL="123825" marR="558546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MEDIANX </a:t>
            </a:r>
            <a:r>
              <a:rPr sz="180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PERCENTILEX.EXC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.INC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GEOMEANX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23533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Useful</a:t>
            </a:r>
            <a:r>
              <a:rPr sz="2500" spc="-4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iterators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6" name="object 6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5155" y="2014729"/>
            <a:ext cx="7299325" cy="3035300"/>
            <a:chOff x="105155" y="2014729"/>
            <a:chExt cx="7299325" cy="3035300"/>
          </a:xfrm>
        </p:grpSpPr>
        <p:sp>
          <p:nvSpPr>
            <p:cNvPr id="9" name="object 9"/>
            <p:cNvSpPr/>
            <p:nvPr/>
          </p:nvSpPr>
          <p:spPr>
            <a:xfrm>
              <a:off x="6215634" y="4458462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5634" y="4458462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5" y="2014729"/>
              <a:ext cx="7299198" cy="30350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2255" y="1337564"/>
            <a:ext cx="8475345" cy="3510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many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 iterators,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behave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dirty="0">
                <a:latin typeface="Calibri"/>
                <a:cs typeface="Calibri"/>
              </a:rPr>
              <a:t> way: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iterate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an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 </a:t>
            </a:r>
            <a:r>
              <a:rPr sz="1800" dirty="0">
                <a:latin typeface="Calibri"/>
                <a:cs typeface="Calibri"/>
              </a:rPr>
              <a:t>and aggregate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value.</a:t>
            </a:r>
            <a:endParaRPr sz="1800">
              <a:latin typeface="Calibri"/>
              <a:cs typeface="Calibri"/>
            </a:endParaRPr>
          </a:p>
          <a:p>
            <a:pPr marL="123825" marR="7340600">
              <a:lnSpc>
                <a:spcPct val="100000"/>
              </a:lnSpc>
              <a:spcBef>
                <a:spcPts val="1510"/>
              </a:spcBef>
            </a:pPr>
            <a:r>
              <a:rPr sz="1800" spc="-10" dirty="0">
                <a:latin typeface="Consolas"/>
                <a:cs typeface="Consolas"/>
              </a:rPr>
              <a:t>MAXX </a:t>
            </a:r>
            <a:r>
              <a:rPr sz="1800" spc="-5" dirty="0">
                <a:latin typeface="Consolas"/>
                <a:cs typeface="Consolas"/>
              </a:rPr>
              <a:t> </a:t>
            </a:r>
            <a:r>
              <a:rPr sz="1800" spc="-10" dirty="0">
                <a:latin typeface="Consolas"/>
                <a:cs typeface="Consolas"/>
              </a:rPr>
              <a:t>MINX </a:t>
            </a:r>
            <a:r>
              <a:rPr sz="1800" spc="-5" dirty="0">
                <a:latin typeface="Consolas"/>
                <a:cs typeface="Consolas"/>
              </a:rPr>
              <a:t> AVER</a:t>
            </a:r>
            <a:r>
              <a:rPr sz="1800" dirty="0">
                <a:latin typeface="Consolas"/>
                <a:cs typeface="Consolas"/>
              </a:rPr>
              <a:t>A</a:t>
            </a:r>
            <a:r>
              <a:rPr sz="1800" spc="-5" dirty="0">
                <a:latin typeface="Consolas"/>
                <a:cs typeface="Consolas"/>
              </a:rPr>
              <a:t>GE</a:t>
            </a:r>
            <a:r>
              <a:rPr sz="1800" dirty="0">
                <a:latin typeface="Consolas"/>
                <a:cs typeface="Consolas"/>
              </a:rPr>
              <a:t>X  </a:t>
            </a:r>
            <a:r>
              <a:rPr sz="1800" spc="-10" dirty="0">
                <a:latin typeface="Consolas"/>
                <a:cs typeface="Consolas"/>
              </a:rPr>
              <a:t>SUMX </a:t>
            </a:r>
            <a:r>
              <a:rPr sz="1800" spc="-5" dirty="0">
                <a:latin typeface="Consolas"/>
                <a:cs typeface="Consolas"/>
              </a:rPr>
              <a:t> PROD</a:t>
            </a:r>
            <a:r>
              <a:rPr sz="1800" dirty="0">
                <a:latin typeface="Consolas"/>
                <a:cs typeface="Consolas"/>
              </a:rPr>
              <a:t>U</a:t>
            </a:r>
            <a:r>
              <a:rPr sz="1800" spc="-5" dirty="0">
                <a:latin typeface="Consolas"/>
                <a:cs typeface="Consolas"/>
              </a:rPr>
              <a:t>CT</a:t>
            </a:r>
            <a:r>
              <a:rPr sz="1800" dirty="0">
                <a:latin typeface="Consolas"/>
                <a:cs typeface="Consolas"/>
              </a:rPr>
              <a:t>X</a:t>
            </a:r>
            <a:endParaRPr sz="1800">
              <a:latin typeface="Consolas"/>
              <a:cs typeface="Consolas"/>
            </a:endParaRPr>
          </a:p>
          <a:p>
            <a:pPr marL="123825" marR="546036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CONCATENATEXVARX.P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.S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STDEVX.P</a:t>
            </a:r>
            <a:r>
              <a:rPr sz="1800" spc="-1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.S</a:t>
            </a:r>
            <a:endParaRPr sz="1800">
              <a:latin typeface="Consolas"/>
              <a:cs typeface="Consolas"/>
            </a:endParaRPr>
          </a:p>
          <a:p>
            <a:pPr marL="123825" marR="558546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olas"/>
                <a:cs typeface="Consolas"/>
              </a:rPr>
              <a:t>MEDIANX </a:t>
            </a:r>
            <a:r>
              <a:rPr sz="180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PERCENTILEX.EXC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|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.INC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GEOMEANX</a:t>
            </a:r>
            <a:endParaRPr sz="1800">
              <a:latin typeface="Consolas"/>
              <a:cs typeface="Consola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407" y="2357373"/>
            <a:ext cx="3504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Building a</a:t>
            </a:r>
            <a:r>
              <a:rPr sz="2800" b="1" spc="-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date</a:t>
            </a:r>
            <a:r>
              <a:rPr sz="2800" b="1" spc="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35407" y="1772539"/>
            <a:ext cx="4595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Probably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most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important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your model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15405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Date</a:t>
            </a:r>
            <a:r>
              <a:rPr sz="2500" spc="-8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table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2255" y="1611579"/>
            <a:ext cx="6991984" cy="2498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125" indent="-22606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238760" algn="l"/>
              </a:tabLst>
            </a:pPr>
            <a:r>
              <a:rPr sz="1800" spc="-5" dirty="0">
                <a:latin typeface="Calibri"/>
                <a:cs typeface="Calibri"/>
              </a:rPr>
              <a:t>Time intelligence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needs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spcBef>
                <a:spcPts val="25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Built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DAX,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Power </a:t>
            </a:r>
            <a:r>
              <a:rPr sz="1800" dirty="0">
                <a:latin typeface="Calibri"/>
                <a:cs typeface="Calibri"/>
              </a:rPr>
              <a:t>Query,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SQL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DAX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E84346"/>
                </a:solidFill>
                <a:latin typeface="Calibri"/>
                <a:cs typeface="Calibri"/>
                <a:hlinkClick r:id="rId3"/>
              </a:rPr>
              <a:t>https://www.sqlbi.c</a:t>
            </a:r>
            <a:r>
              <a:rPr sz="1800" spc="-5" dirty="0">
                <a:solidFill>
                  <a:srgbClr val="E84346"/>
                </a:solidFill>
                <a:latin typeface="Calibri"/>
                <a:cs typeface="Calibri"/>
              </a:rPr>
              <a:t>om/tool</a:t>
            </a:r>
            <a:r>
              <a:rPr sz="1800" spc="-5" dirty="0">
                <a:solidFill>
                  <a:srgbClr val="E84346"/>
                </a:solidFill>
                <a:latin typeface="Calibri"/>
                <a:cs typeface="Calibri"/>
                <a:hlinkClick r:id="rId3"/>
              </a:rPr>
              <a:t>s/dax</a:t>
            </a:r>
            <a:r>
              <a:rPr sz="1800" spc="-5" dirty="0">
                <a:solidFill>
                  <a:srgbClr val="E84346"/>
                </a:solidFill>
                <a:latin typeface="Calibri"/>
                <a:cs typeface="Calibri"/>
              </a:rPr>
              <a:t>-</a:t>
            </a:r>
            <a:r>
              <a:rPr sz="1800" spc="-5" dirty="0">
                <a:solidFill>
                  <a:srgbClr val="E84346"/>
                </a:solidFill>
                <a:latin typeface="Calibri"/>
                <a:cs typeface="Calibri"/>
                <a:hlinkClick r:id="rId3"/>
              </a:rPr>
              <a:t>date-template/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650">
              <a:latin typeface="Calibri"/>
              <a:cs typeface="Calibri"/>
            </a:endParaRPr>
          </a:p>
          <a:p>
            <a:pPr marL="422275" indent="-410209">
              <a:lnSpc>
                <a:spcPct val="100000"/>
              </a:lnSpc>
              <a:buFont typeface="Courier New"/>
              <a:buAutoNum type="arabicPeriod"/>
              <a:tabLst>
                <a:tab pos="422909" algn="l"/>
              </a:tabLst>
            </a:pP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properties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spcBef>
                <a:spcPts val="100"/>
              </a:spcBef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dirty="0">
                <a:latin typeface="Calibri"/>
                <a:cs typeface="Calibri"/>
              </a:rPr>
              <a:t>All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present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–no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gaps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dirty="0">
                <a:latin typeface="Arial MT"/>
                <a:cs typeface="Arial MT"/>
              </a:rPr>
              <a:t>°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January,</a:t>
            </a:r>
            <a:r>
              <a:rPr sz="1800" dirty="0">
                <a:latin typeface="Calibri"/>
                <a:cs typeface="Calibri"/>
              </a:rPr>
              <a:t> 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31</a:t>
            </a:r>
            <a:r>
              <a:rPr sz="1800" dirty="0">
                <a:latin typeface="Arial MT"/>
                <a:cs typeface="Arial MT"/>
              </a:rPr>
              <a:t>°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December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5" dirty="0">
                <a:latin typeface="Calibri"/>
                <a:cs typeface="Calibri"/>
              </a:rPr>
              <a:t>fiscal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calendar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including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full</a:t>
            </a:r>
            <a:r>
              <a:rPr sz="1800" dirty="0">
                <a:latin typeface="Calibri"/>
                <a:cs typeface="Calibri"/>
              </a:rPr>
              <a:t> months</a:t>
            </a:r>
            <a:endParaRPr sz="1800">
              <a:latin typeface="Calibri"/>
              <a:cs typeface="Calibri"/>
            </a:endParaRPr>
          </a:p>
          <a:p>
            <a:pPr marL="1007744" lvl="1" indent="-81280">
              <a:lnSpc>
                <a:spcPct val="100000"/>
              </a:lnSpc>
              <a:buSzPct val="94444"/>
              <a:buFont typeface="Arial MT"/>
              <a:buChar char="•"/>
              <a:tabLst>
                <a:tab pos="1008380" algn="l"/>
              </a:tabLst>
            </a:pPr>
            <a:r>
              <a:rPr sz="1800" spc="-5" dirty="0">
                <a:latin typeface="Calibri"/>
                <a:cs typeface="Calibri"/>
              </a:rPr>
              <a:t>Otherwise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intelligence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DAX functions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 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1714" cy="514121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052" y="631062"/>
            <a:ext cx="568769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Auto date/time</a:t>
            </a:r>
            <a:r>
              <a:rPr sz="2500" spc="30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and column</a:t>
            </a:r>
            <a:r>
              <a:rPr sz="2500" spc="15" dirty="0">
                <a:solidFill>
                  <a:srgbClr val="1154CC"/>
                </a:solidFill>
                <a:latin typeface="Arial"/>
                <a:cs typeface="Arial"/>
              </a:rPr>
              <a:t> </a:t>
            </a:r>
            <a:r>
              <a:rPr sz="2500" spc="-5" dirty="0">
                <a:solidFill>
                  <a:srgbClr val="1154CC"/>
                </a:solidFill>
                <a:latin typeface="Arial"/>
                <a:cs typeface="Arial"/>
              </a:rPr>
              <a:t>variations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3" name="object 3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4" name="object 4" hidden="1"/>
          <p:cNvSpPr txBox="1"/>
          <p:nvPr/>
        </p:nvSpPr>
        <p:spPr>
          <a:xfrm>
            <a:off x="7703946" y="54355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40" dirty="0">
                <a:latin typeface="Trebuchet MS"/>
                <a:cs typeface="Trebuchet MS"/>
              </a:rPr>
              <a:t>G</a:t>
            </a:r>
            <a:r>
              <a:rPr sz="1800" b="1" spc="-70" dirty="0">
                <a:latin typeface="Trebuchet MS"/>
                <a:cs typeface="Trebuchet MS"/>
              </a:rPr>
              <a:t>r</a:t>
            </a:r>
            <a:r>
              <a:rPr sz="1800" b="1" spc="-105" dirty="0">
                <a:latin typeface="Trebuchet MS"/>
                <a:cs typeface="Trebuchet MS"/>
              </a:rPr>
              <a:t>o</a:t>
            </a:r>
            <a:r>
              <a:rPr sz="1800" b="1" spc="-180" dirty="0">
                <a:latin typeface="Trebuchet MS"/>
                <a:cs typeface="Trebuchet MS"/>
              </a:rPr>
              <a:t>w</a:t>
            </a:r>
            <a:r>
              <a:rPr sz="1800" b="1" spc="130" dirty="0">
                <a:latin typeface="Trebuchet MS"/>
                <a:cs typeface="Trebuchet MS"/>
              </a:rPr>
              <a:t>T</a:t>
            </a:r>
            <a:r>
              <a:rPr sz="1800" b="1" spc="-310" dirty="0">
                <a:latin typeface="Trebuchet MS"/>
                <a:cs typeface="Trebuchet MS"/>
              </a:rPr>
              <a:t>e</a:t>
            </a:r>
            <a:r>
              <a:rPr sz="1800" b="1" spc="-295" dirty="0">
                <a:latin typeface="Trebuchet MS"/>
                <a:cs typeface="Trebuchet MS"/>
              </a:rPr>
              <a:t>c</a:t>
            </a:r>
            <a:r>
              <a:rPr sz="1800" b="1" spc="-185" dirty="0">
                <a:latin typeface="Trebuchet MS"/>
                <a:cs typeface="Trebuchet MS"/>
              </a:rPr>
              <a:t>h</a:t>
            </a:r>
            <a:r>
              <a:rPr sz="1800" b="1" spc="-110" dirty="0">
                <a:latin typeface="Trebuchet MS"/>
                <a:cs typeface="Trebuchet MS"/>
              </a:rPr>
              <a:t>i</a:t>
            </a:r>
            <a:r>
              <a:rPr sz="1800" b="1" spc="-3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2255" y="1337564"/>
            <a:ext cx="83432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Power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BI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auto</a:t>
            </a:r>
            <a:r>
              <a:rPr sz="1800" spc="-5" dirty="0">
                <a:latin typeface="Calibri"/>
                <a:cs typeface="Calibri"/>
              </a:rPr>
              <a:t> date/time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setting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automatically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creates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r>
              <a:rPr sz="1800" dirty="0">
                <a:latin typeface="Calibri"/>
                <a:cs typeface="Calibri"/>
              </a:rPr>
              <a:t> 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column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It is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not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 best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practice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unless</a:t>
            </a:r>
            <a:r>
              <a:rPr sz="1800" dirty="0">
                <a:latin typeface="Calibri"/>
                <a:cs typeface="Calibri"/>
              </a:rPr>
              <a:t> you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dirty="0">
                <a:latin typeface="Calibri"/>
                <a:cs typeface="Calibri"/>
              </a:rPr>
              <a:t> a very </a:t>
            </a:r>
            <a:r>
              <a:rPr sz="1800" spc="-5" dirty="0">
                <a:latin typeface="Calibri"/>
                <a:cs typeface="Calibri"/>
              </a:rPr>
              <a:t>simple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model.</a:t>
            </a:r>
            <a:r>
              <a:rPr sz="1800" spc="-5" dirty="0">
                <a:latin typeface="Calibri"/>
                <a:cs typeface="Calibri"/>
              </a:rPr>
              <a:t> Columns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these auto-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created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tables 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accessed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“column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variations”.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19" y="2581658"/>
              <a:ext cx="8079485" cy="25595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hidden="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316" y="0"/>
            <a:ext cx="524255" cy="461772"/>
          </a:xfrm>
          <a:prstGeom prst="rect">
            <a:avLst/>
          </a:prstGeom>
        </p:spPr>
      </p:pic>
      <p:sp>
        <p:nvSpPr>
          <p:cNvPr id="3" name="object 3" hidden="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35850">
              <a:lnSpc>
                <a:spcPct val="100000"/>
              </a:lnSpc>
              <a:spcBef>
                <a:spcPts val="100"/>
              </a:spcBef>
            </a:pPr>
            <a:r>
              <a:rPr spc="240" dirty="0"/>
              <a:t>G</a:t>
            </a:r>
            <a:r>
              <a:rPr spc="-70" dirty="0"/>
              <a:t>r</a:t>
            </a:r>
            <a:r>
              <a:rPr spc="-105" dirty="0"/>
              <a:t>o</a:t>
            </a:r>
            <a:r>
              <a:rPr spc="-180" dirty="0"/>
              <a:t>w</a:t>
            </a:r>
            <a:r>
              <a:rPr spc="130" dirty="0"/>
              <a:t>T</a:t>
            </a:r>
            <a:r>
              <a:rPr spc="-310" dirty="0"/>
              <a:t>e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10" dirty="0"/>
              <a:t>i</a:t>
            </a:r>
            <a:r>
              <a:rPr spc="-33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02934" y="4445761"/>
            <a:ext cx="911225" cy="488950"/>
            <a:chOff x="6202934" y="4445761"/>
            <a:chExt cx="911225" cy="488950"/>
          </a:xfrm>
        </p:grpSpPr>
        <p:sp>
          <p:nvSpPr>
            <p:cNvPr id="5" name="object 5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885443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885443" y="463295"/>
                  </a:lnTo>
                  <a:lnTo>
                    <a:pt x="88544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15634" y="4458461"/>
              <a:ext cx="885825" cy="463550"/>
            </a:xfrm>
            <a:custGeom>
              <a:avLst/>
              <a:gdLst/>
              <a:ahLst/>
              <a:cxnLst/>
              <a:rect l="l" t="t" r="r" b="b"/>
              <a:pathLst>
                <a:path w="885825" h="463550">
                  <a:moveTo>
                    <a:pt x="0" y="463295"/>
                  </a:moveTo>
                  <a:lnTo>
                    <a:pt x="885443" y="463295"/>
                  </a:lnTo>
                  <a:lnTo>
                    <a:pt x="885443" y="0"/>
                  </a:lnTo>
                  <a:lnTo>
                    <a:pt x="0" y="0"/>
                  </a:lnTo>
                  <a:lnTo>
                    <a:pt x="0" y="463295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03490" y="4752085"/>
            <a:ext cx="539115" cy="339725"/>
            <a:chOff x="7603490" y="4752085"/>
            <a:chExt cx="539115" cy="339725"/>
          </a:xfrm>
        </p:grpSpPr>
        <p:sp>
          <p:nvSpPr>
            <p:cNvPr id="8" name="object 8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51358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513588" y="313943"/>
                  </a:lnTo>
                  <a:lnTo>
                    <a:pt x="51358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6190" y="4764785"/>
              <a:ext cx="513715" cy="314325"/>
            </a:xfrm>
            <a:custGeom>
              <a:avLst/>
              <a:gdLst/>
              <a:ahLst/>
              <a:cxnLst/>
              <a:rect l="l" t="t" r="r" b="b"/>
              <a:pathLst>
                <a:path w="513715" h="314325">
                  <a:moveTo>
                    <a:pt x="0" y="313943"/>
                  </a:moveTo>
                  <a:lnTo>
                    <a:pt x="513588" y="313943"/>
                  </a:lnTo>
                  <a:lnTo>
                    <a:pt x="51358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25400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052" y="631062"/>
            <a:ext cx="6602095" cy="1555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1154CC"/>
                </a:solidFill>
                <a:latin typeface="Arial"/>
                <a:cs typeface="Arial"/>
              </a:rPr>
              <a:t>CALENDARAUTO</a:t>
            </a:r>
            <a:endParaRPr sz="2500">
              <a:latin typeface="Arial"/>
              <a:cs typeface="Arial"/>
            </a:endParaRPr>
          </a:p>
          <a:p>
            <a:pPr marL="31750" marR="5080">
              <a:lnSpc>
                <a:spcPct val="200100"/>
              </a:lnSpc>
              <a:spcBef>
                <a:spcPts val="405"/>
              </a:spcBef>
            </a:pPr>
            <a:r>
              <a:rPr sz="1800" spc="-5" dirty="0">
                <a:latin typeface="Calibri"/>
                <a:cs typeface="Calibri"/>
              </a:rPr>
              <a:t>Automatically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creates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calendar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database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content.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Optionally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 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specify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last</a:t>
            </a:r>
            <a:r>
              <a:rPr sz="1800" dirty="0">
                <a:latin typeface="Calibri"/>
                <a:cs typeface="Calibri"/>
              </a:rPr>
              <a:t> month </a:t>
            </a:r>
            <a:r>
              <a:rPr sz="1800" spc="-5" dirty="0">
                <a:latin typeface="Calibri"/>
                <a:cs typeface="Calibri"/>
              </a:rPr>
              <a:t>(for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fiscal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years).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9142095" cy="5141595"/>
            <a:chOff x="0" y="0"/>
            <a:chExt cx="9142095" cy="51415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15" y="2410967"/>
              <a:ext cx="6671309" cy="25412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1714" cy="51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843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Words>4101</Words>
  <Application>Microsoft Office PowerPoint</Application>
  <PresentationFormat>On-screen Show (16:9)</PresentationFormat>
  <Paragraphs>879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1" baseType="lpstr">
      <vt:lpstr>Arial</vt:lpstr>
      <vt:lpstr>Arial MT</vt:lpstr>
      <vt:lpstr>Calibri</vt:lpstr>
      <vt:lpstr>Consolas</vt:lpstr>
      <vt:lpstr>Courier New</vt:lpstr>
      <vt:lpstr>Georgia</vt:lpstr>
      <vt:lpstr>Segoe UI Black</vt:lpstr>
      <vt:lpstr>Trebuchet MS</vt:lpstr>
      <vt:lpstr>Office Theme</vt:lpstr>
      <vt:lpstr>PowerPoint Presentation</vt:lpstr>
      <vt:lpstr>The DAX Language</vt:lpstr>
      <vt:lpstr>What Is DAX ?</vt:lpstr>
      <vt:lpstr>Functional Language</vt:lpstr>
      <vt:lpstr>If it is not formatted, it is not DAX</vt:lpstr>
      <vt:lpstr>DAX Data Types</vt:lpstr>
      <vt:lpstr>DAX Type Handling</vt:lpstr>
      <vt:lpstr>DateTime</vt:lpstr>
      <vt:lpstr>Calculated Columns</vt:lpstr>
      <vt:lpstr>Column References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PowerPoint Presentation</vt:lpstr>
      <vt:lpstr>GrowTechie</vt:lpstr>
      <vt:lpstr>Filtering A Table</vt:lpstr>
      <vt:lpstr>The FILTER Function</vt:lpstr>
      <vt:lpstr>Ignoring Filters</vt:lpstr>
      <vt:lpstr>The ALL Function</vt:lpstr>
      <vt:lpstr>ALL With Many Columns</vt:lpstr>
      <vt:lpstr>GrowTechie</vt:lpstr>
      <vt:lpstr>Mixing Filters</vt:lpstr>
      <vt:lpstr>DISTINCT</vt:lpstr>
      <vt:lpstr>How Many Values For A Column?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GrowTechie</vt:lpstr>
      <vt:lpstr>Evaluation Contexts</vt:lpstr>
      <vt:lpstr>GrowTechie</vt:lpstr>
      <vt:lpstr>GrowTechie</vt:lpstr>
      <vt:lpstr>Filter context in a pivot table</vt:lpstr>
      <vt:lpstr>Example of a filter context</vt:lpstr>
      <vt:lpstr>Filter context in Power BI</vt:lpstr>
      <vt:lpstr>Filter context</vt:lpstr>
      <vt:lpstr>GrowTechie</vt:lpstr>
      <vt:lpstr>SUMX ( Orders, Orders[Quantity]*Orders[Price] )</vt:lpstr>
      <vt:lpstr>There are always two contexts</vt:lpstr>
      <vt:lpstr>Filtering a table</vt:lpstr>
      <vt:lpstr>Ignoring filters</vt:lpstr>
      <vt:lpstr>GrowTechie</vt:lpstr>
      <vt:lpstr>Nesting row contexts</vt:lpstr>
      <vt:lpstr>GrowTechie</vt:lpstr>
      <vt:lpstr>Nesting row contexts</vt:lpstr>
      <vt:lpstr>Nesting row contexts</vt:lpstr>
      <vt:lpstr>Computing the correct rank</vt:lpstr>
      <vt:lpstr>Evaluation contexts and relationships</vt:lpstr>
      <vt:lpstr>Filters and relationships</vt:lpstr>
      <vt:lpstr>PowerPoint Presentation</vt:lpstr>
      <vt:lpstr>GrowTechie</vt:lpstr>
      <vt:lpstr>GrowTechie</vt:lpstr>
      <vt:lpstr>Filter context – many tables</vt:lpstr>
      <vt:lpstr>Filters and relationships</vt:lpstr>
      <vt:lpstr>Bidirectional cross-filter</vt:lpstr>
      <vt:lpstr>PowerPoint Presentation</vt:lpstr>
      <vt:lpstr>GrowTechie</vt:lpstr>
      <vt:lpstr>GrowTechie</vt:lpstr>
      <vt:lpstr>GrowTechie</vt:lpstr>
      <vt:lpstr>PowerPoint Presentation</vt:lpstr>
      <vt:lpstr>GrowTechie</vt:lpstr>
      <vt:lpstr>GrowTechie</vt:lpstr>
      <vt:lpstr>GrowTechie</vt:lpstr>
      <vt:lpstr>GrowTechie</vt:lpstr>
      <vt:lpstr>Filter context definition</vt:lpstr>
      <vt:lpstr>GrowTechie</vt:lpstr>
      <vt:lpstr>PowerPoint Presentation</vt:lpstr>
      <vt:lpstr>PowerPoint Presentation</vt:lpstr>
      <vt:lpstr>GrowTechie</vt:lpstr>
      <vt:lpstr>CALCULATE operators</vt:lpstr>
      <vt:lpstr>GrowTechie</vt:lpstr>
      <vt:lpstr>GrowTechie</vt:lpstr>
      <vt:lpstr>Variables and evaluation contexts Variables are computed in the evaluation where they are defined, not in the one where  they are used. CALCULATE cannot modify the value of a variable because it is already  computed.</vt:lpstr>
      <vt:lpstr>PowerPoint Presentation</vt:lpstr>
      <vt:lpstr>GrowTechie</vt:lpstr>
      <vt:lpstr>Context transition</vt:lpstr>
      <vt:lpstr>Unexpected results if there are duplicated rows</vt:lpstr>
      <vt:lpstr>Some notes on context transition</vt:lpstr>
      <vt:lpstr>Automatic CALCULATE</vt:lpstr>
      <vt:lpstr>PowerPoint Presentation</vt:lpstr>
      <vt:lpstr>GrowTechie</vt:lpstr>
      <vt:lpstr>MIN-MAX sales per customer</vt:lpstr>
      <vt:lpstr>Useful iterators</vt:lpstr>
      <vt:lpstr>Useful iterators</vt:lpstr>
      <vt:lpstr>PowerPoint Presentation</vt:lpstr>
      <vt:lpstr>Date table</vt:lpstr>
      <vt:lpstr>Auto date/time and column variations</vt:lpstr>
      <vt:lpstr>GrowTechie</vt:lpstr>
      <vt:lpstr>CALENDAR</vt:lpstr>
      <vt:lpstr>GrowTechie</vt:lpstr>
      <vt:lpstr>Set sorting options</vt:lpstr>
      <vt:lpstr>Using multiple dates</vt:lpstr>
      <vt:lpstr>PowerPoint Presentation</vt:lpstr>
      <vt:lpstr>GrowTechie</vt:lpstr>
      <vt:lpstr>GrowTechie</vt:lpstr>
      <vt:lpstr>Sales 2015 up to 05-15 (v1)</vt:lpstr>
      <vt:lpstr>Sales 2015 up to 05-15 (v2)</vt:lpstr>
      <vt:lpstr>Sales Year-To-Date (v1)</vt:lpstr>
      <vt:lpstr>Year to date (Time Intelligence)</vt:lpstr>
      <vt:lpstr>Year to date: the easy way</vt:lpstr>
      <vt:lpstr>Handling fiscal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Ramakrushna Mohapatra</dc:creator>
  <cp:lastModifiedBy>ganesh r</cp:lastModifiedBy>
  <cp:revision>1</cp:revision>
  <dcterms:created xsi:type="dcterms:W3CDTF">2024-10-04T01:37:49Z</dcterms:created>
  <dcterms:modified xsi:type="dcterms:W3CDTF">2024-10-04T02:03:37Z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2024-10-04T00:00:00Z</vt:filetime>
  </property>
</Properties>
</file>